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sldIdLst>
    <p:sldId id="291" r:id="rId2"/>
    <p:sldId id="325" r:id="rId3"/>
    <p:sldId id="324" r:id="rId4"/>
    <p:sldId id="329" r:id="rId5"/>
    <p:sldId id="330" r:id="rId6"/>
    <p:sldId id="338" r:id="rId7"/>
    <p:sldId id="337" r:id="rId8"/>
    <p:sldId id="297" r:id="rId9"/>
    <p:sldId id="296" r:id="rId10"/>
    <p:sldId id="319" r:id="rId11"/>
    <p:sldId id="310" r:id="rId12"/>
    <p:sldId id="298" r:id="rId13"/>
    <p:sldId id="332" r:id="rId14"/>
    <p:sldId id="333" r:id="rId15"/>
    <p:sldId id="334" r:id="rId16"/>
    <p:sldId id="293" r:id="rId17"/>
    <p:sldId id="327" r:id="rId18"/>
    <p:sldId id="328" r:id="rId19"/>
    <p:sldId id="257" r:id="rId20"/>
    <p:sldId id="326" r:id="rId21"/>
    <p:sldId id="335" r:id="rId22"/>
    <p:sldId id="336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1206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A62BFCC-5F63-4FCD-BEE1-82774471A684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27BFAC2-68D7-40FE-B82B-1EA3F089CEAF}">
      <dgm:prSet phldrT="[Текст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30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БИЗНЕС</a:t>
          </a:r>
        </a:p>
        <a:p>
          <a:pPr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(программы: </a:t>
          </a:r>
          <a:r>
            <a:rPr lang="ru-RU" sz="2000" dirty="0" err="1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менторинг</a:t>
          </a:r>
          <a:r>
            <a:rPr lang="ru-RU" sz="20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, </a:t>
          </a:r>
          <a:r>
            <a:rPr lang="ru-RU" sz="2000" dirty="0" err="1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мастермайнд</a:t>
          </a:r>
          <a:r>
            <a:rPr lang="ru-RU" sz="20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, деловые связи)</a:t>
          </a:r>
          <a:endParaRPr lang="ru-RU" sz="20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90587B1F-DA4E-42F3-8407-AC207B9E12C4}" type="parTrans" cxnId="{0DD4E3CE-ADD2-4158-BACD-8C058F30D5A3}">
      <dgm:prSet/>
      <dgm:spPr/>
      <dgm:t>
        <a:bodyPr/>
        <a:lstStyle/>
        <a:p>
          <a:endParaRPr lang="ru-RU"/>
        </a:p>
      </dgm:t>
    </dgm:pt>
    <dgm:pt modelId="{9E8F8941-741B-4513-BF49-CC5A27D10C3F}" type="sibTrans" cxnId="{0DD4E3CE-ADD2-4158-BACD-8C058F30D5A3}">
      <dgm:prSet/>
      <dgm:spPr/>
      <dgm:t>
        <a:bodyPr/>
        <a:lstStyle/>
        <a:p>
          <a:endParaRPr lang="ru-RU"/>
        </a:p>
      </dgm:t>
    </dgm:pt>
    <dgm:pt modelId="{DE11CB31-5567-4305-A79E-F32616E42CEB}">
      <dgm:prSet phldrT="[Текст]" custT="1"/>
      <dgm:spPr/>
      <dgm:t>
        <a:bodyPr/>
        <a:lstStyle/>
        <a:p>
          <a:r>
            <a:rPr lang="kk-KZ" sz="30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ЗАНЯТОСТЬ </a:t>
          </a:r>
          <a:r>
            <a:rPr lang="kk-KZ" sz="20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(авторская программа «Білгеніңмен бөліс»</a:t>
          </a:r>
          <a:r>
            <a:rPr lang="ru-RU" sz="20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)</a:t>
          </a:r>
          <a:endParaRPr lang="ru-RU" sz="20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46BB93B7-6897-44E0-8A16-05C4AEF26BF9}" type="parTrans" cxnId="{8C2D995B-6F4C-4595-8823-54FB14761249}">
      <dgm:prSet/>
      <dgm:spPr/>
      <dgm:t>
        <a:bodyPr/>
        <a:lstStyle/>
        <a:p>
          <a:endParaRPr lang="ru-RU"/>
        </a:p>
      </dgm:t>
    </dgm:pt>
    <dgm:pt modelId="{1B556F8F-6DD9-4C7E-B228-67668881C6C3}" type="sibTrans" cxnId="{8C2D995B-6F4C-4595-8823-54FB14761249}">
      <dgm:prSet/>
      <dgm:spPr/>
      <dgm:t>
        <a:bodyPr/>
        <a:lstStyle/>
        <a:p>
          <a:endParaRPr lang="ru-RU"/>
        </a:p>
      </dgm:t>
    </dgm:pt>
    <dgm:pt modelId="{47318B1A-CF88-4E8E-AEB1-4C6268836D59}">
      <dgm:prSet phldrT="[Текст]"/>
      <dgm:spPr/>
      <dgm:t>
        <a:bodyPr/>
        <a:lstStyle/>
        <a:p>
          <a:r>
            <a:rPr lang="kk-KZ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БЛАГОТВОРИТЕЛЬНОСТЬ </a:t>
          </a:r>
        </a:p>
        <a:p>
          <a:r>
            <a:rPr lang="kk-KZ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( за 1 полугодие 6 благотворительных акций)</a:t>
          </a:r>
          <a:endParaRPr lang="ru-RU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9F00C0C5-FC64-41FF-B947-3E4E8EBF424F}" type="parTrans" cxnId="{F562AB80-F204-4490-8883-A032F959850D}">
      <dgm:prSet/>
      <dgm:spPr/>
      <dgm:t>
        <a:bodyPr/>
        <a:lstStyle/>
        <a:p>
          <a:endParaRPr lang="ru-RU"/>
        </a:p>
      </dgm:t>
    </dgm:pt>
    <dgm:pt modelId="{7C381EF2-DE9F-4EAE-89AA-25057DCB8BCF}" type="sibTrans" cxnId="{F562AB80-F204-4490-8883-A032F959850D}">
      <dgm:prSet/>
      <dgm:spPr/>
      <dgm:t>
        <a:bodyPr/>
        <a:lstStyle/>
        <a:p>
          <a:endParaRPr lang="ru-RU"/>
        </a:p>
      </dgm:t>
    </dgm:pt>
    <dgm:pt modelId="{9D8812D9-0DF3-45D0-BFF9-410AE4EE9B1A}" type="pres">
      <dgm:prSet presAssocID="{9A62BFCC-5F63-4FCD-BEE1-82774471A684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CC8D6B8-20A9-499B-855E-B9B177DBBCEE}" type="pres">
      <dgm:prSet presAssocID="{427BFAC2-68D7-40FE-B82B-1EA3F089CEAF}" presName="node" presStyleLbl="node1" presStyleIdx="0" presStyleCnt="3" custLinFactNeighborX="-15691" custLinFactNeighborY="-12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035799C-836E-401A-A049-4B8B43032F99}" type="pres">
      <dgm:prSet presAssocID="{9E8F8941-741B-4513-BF49-CC5A27D10C3F}" presName="sibTrans" presStyleCnt="0"/>
      <dgm:spPr/>
    </dgm:pt>
    <dgm:pt modelId="{A8561C49-A1FE-4D6F-A96A-AFB0C70C178B}" type="pres">
      <dgm:prSet presAssocID="{DE11CB31-5567-4305-A79E-F32616E42CEB}" presName="node" presStyleLbl="node1" presStyleIdx="1" presStyleCnt="3" custLinFactNeighborX="12801" custLinFactNeighborY="-12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4D7BCD1-FA66-43E3-B7A5-96E7100F4DAD}" type="pres">
      <dgm:prSet presAssocID="{1B556F8F-6DD9-4C7E-B228-67668881C6C3}" presName="sibTrans" presStyleCnt="0"/>
      <dgm:spPr/>
    </dgm:pt>
    <dgm:pt modelId="{ED3ECB60-4D80-45BA-AC7B-2C805E9326B8}" type="pres">
      <dgm:prSet presAssocID="{47318B1A-CF88-4E8E-AEB1-4C6268836D59}" presName="node" presStyleLbl="node1" presStyleIdx="2" presStyleCnt="3" custScaleX="122674" custLinFactNeighborX="-70691" custLinFactNeighborY="88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C2D995B-6F4C-4595-8823-54FB14761249}" srcId="{9A62BFCC-5F63-4FCD-BEE1-82774471A684}" destId="{DE11CB31-5567-4305-A79E-F32616E42CEB}" srcOrd="1" destOrd="0" parTransId="{46BB93B7-6897-44E0-8A16-05C4AEF26BF9}" sibTransId="{1B556F8F-6DD9-4C7E-B228-67668881C6C3}"/>
    <dgm:cxn modelId="{D7F5CBA5-D3B9-4C92-B236-277D92B005EE}" type="presOf" srcId="{9A62BFCC-5F63-4FCD-BEE1-82774471A684}" destId="{9D8812D9-0DF3-45D0-BFF9-410AE4EE9B1A}" srcOrd="0" destOrd="0" presId="urn:microsoft.com/office/officeart/2005/8/layout/default"/>
    <dgm:cxn modelId="{F562AB80-F204-4490-8883-A032F959850D}" srcId="{9A62BFCC-5F63-4FCD-BEE1-82774471A684}" destId="{47318B1A-CF88-4E8E-AEB1-4C6268836D59}" srcOrd="2" destOrd="0" parTransId="{9F00C0C5-FC64-41FF-B947-3E4E8EBF424F}" sibTransId="{7C381EF2-DE9F-4EAE-89AA-25057DCB8BCF}"/>
    <dgm:cxn modelId="{D8E17AC0-E9DA-497A-A354-8F5D57B030E6}" type="presOf" srcId="{427BFAC2-68D7-40FE-B82B-1EA3F089CEAF}" destId="{4CC8D6B8-20A9-499B-855E-B9B177DBBCEE}" srcOrd="0" destOrd="0" presId="urn:microsoft.com/office/officeart/2005/8/layout/default"/>
    <dgm:cxn modelId="{0DD4E3CE-ADD2-4158-BACD-8C058F30D5A3}" srcId="{9A62BFCC-5F63-4FCD-BEE1-82774471A684}" destId="{427BFAC2-68D7-40FE-B82B-1EA3F089CEAF}" srcOrd="0" destOrd="0" parTransId="{90587B1F-DA4E-42F3-8407-AC207B9E12C4}" sibTransId="{9E8F8941-741B-4513-BF49-CC5A27D10C3F}"/>
    <dgm:cxn modelId="{A3E21EFE-79FD-459D-BD25-8FE246939556}" type="presOf" srcId="{47318B1A-CF88-4E8E-AEB1-4C6268836D59}" destId="{ED3ECB60-4D80-45BA-AC7B-2C805E9326B8}" srcOrd="0" destOrd="0" presId="urn:microsoft.com/office/officeart/2005/8/layout/default"/>
    <dgm:cxn modelId="{2E39FC0D-2E88-4526-B287-D92418FBA092}" type="presOf" srcId="{DE11CB31-5567-4305-A79E-F32616E42CEB}" destId="{A8561C49-A1FE-4D6F-A96A-AFB0C70C178B}" srcOrd="0" destOrd="0" presId="urn:microsoft.com/office/officeart/2005/8/layout/default"/>
    <dgm:cxn modelId="{027DA41B-C3D9-421F-99A4-658D30749809}" type="presParOf" srcId="{9D8812D9-0DF3-45D0-BFF9-410AE4EE9B1A}" destId="{4CC8D6B8-20A9-499B-855E-B9B177DBBCEE}" srcOrd="0" destOrd="0" presId="urn:microsoft.com/office/officeart/2005/8/layout/default"/>
    <dgm:cxn modelId="{854A2817-2EEB-4461-A0C7-A46E367B225A}" type="presParOf" srcId="{9D8812D9-0DF3-45D0-BFF9-410AE4EE9B1A}" destId="{3035799C-836E-401A-A049-4B8B43032F99}" srcOrd="1" destOrd="0" presId="urn:microsoft.com/office/officeart/2005/8/layout/default"/>
    <dgm:cxn modelId="{D6D5C748-AA5A-484F-9E15-99090953CCC8}" type="presParOf" srcId="{9D8812D9-0DF3-45D0-BFF9-410AE4EE9B1A}" destId="{A8561C49-A1FE-4D6F-A96A-AFB0C70C178B}" srcOrd="2" destOrd="0" presId="urn:microsoft.com/office/officeart/2005/8/layout/default"/>
    <dgm:cxn modelId="{F608434E-90FB-4F06-A551-7F86239EE7D0}" type="presParOf" srcId="{9D8812D9-0DF3-45D0-BFF9-410AE4EE9B1A}" destId="{74D7BCD1-FA66-43E3-B7A5-96E7100F4DAD}" srcOrd="3" destOrd="0" presId="urn:microsoft.com/office/officeart/2005/8/layout/default"/>
    <dgm:cxn modelId="{F5A62055-8CF6-40C4-8E89-BF5DACAF3E06}" type="presParOf" srcId="{9D8812D9-0DF3-45D0-BFF9-410AE4EE9B1A}" destId="{ED3ECB60-4D80-45BA-AC7B-2C805E9326B8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CC8D6B8-20A9-499B-855E-B9B177DBBCEE}">
      <dsp:nvSpPr>
        <dsp:cNvPr id="0" name=""/>
        <dsp:cNvSpPr/>
      </dsp:nvSpPr>
      <dsp:spPr>
        <a:xfrm>
          <a:off x="504059" y="0"/>
          <a:ext cx="2651706" cy="159102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3000" kern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БИЗНЕС</a:t>
          </a:r>
        </a:p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(программы: </a:t>
          </a:r>
          <a:r>
            <a:rPr lang="ru-RU" sz="2000" kern="1200" dirty="0" err="1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менторинг</a:t>
          </a:r>
          <a:r>
            <a:rPr lang="ru-RU" sz="2000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, </a:t>
          </a:r>
          <a:r>
            <a:rPr lang="ru-RU" sz="2000" kern="1200" dirty="0" err="1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мастермайнд</a:t>
          </a:r>
          <a:r>
            <a:rPr lang="ru-RU" sz="2000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, деловые связи)</a:t>
          </a:r>
          <a:endParaRPr lang="ru-RU" sz="2000" kern="12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504059" y="0"/>
        <a:ext cx="2651706" cy="1591024"/>
      </dsp:txXfrm>
    </dsp:sp>
    <dsp:sp modelId="{A8561C49-A1FE-4D6F-A96A-AFB0C70C178B}">
      <dsp:nvSpPr>
        <dsp:cNvPr id="0" name=""/>
        <dsp:cNvSpPr/>
      </dsp:nvSpPr>
      <dsp:spPr>
        <a:xfrm>
          <a:off x="4176461" y="0"/>
          <a:ext cx="2651706" cy="159102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k-KZ" sz="3000" kern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ЗАНЯТОСТЬ </a:t>
          </a:r>
          <a:r>
            <a:rPr lang="kk-KZ" sz="2000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(авторская программа «Білгеніңмен бөліс»</a:t>
          </a:r>
          <a:r>
            <a:rPr lang="ru-RU" sz="2000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)</a:t>
          </a:r>
          <a:endParaRPr lang="ru-RU" sz="2000" kern="12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176461" y="0"/>
        <a:ext cx="2651706" cy="1591024"/>
      </dsp:txXfrm>
    </dsp:sp>
    <dsp:sp modelId="{ED3ECB60-4D80-45BA-AC7B-2C805E9326B8}">
      <dsp:nvSpPr>
        <dsp:cNvPr id="0" name=""/>
        <dsp:cNvSpPr/>
      </dsp:nvSpPr>
      <dsp:spPr>
        <a:xfrm>
          <a:off x="203435" y="1860200"/>
          <a:ext cx="3252954" cy="159102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k-KZ" sz="1900" kern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БЛАГОТВОРИТЕЛЬНОСТЬ </a:t>
          </a:r>
        </a:p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k-KZ" sz="1900" kern="12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( за 1 полугодие 6 благотворительных акций)</a:t>
          </a:r>
          <a:endParaRPr lang="ru-RU" sz="1900" kern="12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03435" y="1860200"/>
        <a:ext cx="3252954" cy="159102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7CD62-5FF8-4305-81F9-621ED5F89E0F}" type="datetimeFigureOut">
              <a:rPr lang="ru-RU" smtClean="0"/>
              <a:t>10.01.2023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8AB58-27F1-44CA-B175-1BA8BB65E29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7CD62-5FF8-4305-81F9-621ED5F89E0F}" type="datetimeFigureOut">
              <a:rPr lang="ru-RU" smtClean="0"/>
              <a:t>10.01.2023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8AB58-27F1-44CA-B175-1BA8BB65E29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7CD62-5FF8-4305-81F9-621ED5F89E0F}" type="datetimeFigureOut">
              <a:rPr lang="ru-RU" smtClean="0"/>
              <a:t>10.01.2023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8AB58-27F1-44CA-B175-1BA8BB65E292}" type="slidenum">
              <a:rPr lang="ru-RU" smtClean="0"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7CD62-5FF8-4305-81F9-621ED5F89E0F}" type="datetimeFigureOut">
              <a:rPr lang="ru-RU" smtClean="0"/>
              <a:t>10.01.2023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8AB58-27F1-44CA-B175-1BA8BB65E292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7CD62-5FF8-4305-81F9-621ED5F89E0F}" type="datetimeFigureOut">
              <a:rPr lang="ru-RU" smtClean="0"/>
              <a:t>10.01.2023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8AB58-27F1-44CA-B175-1BA8BB65E29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7CD62-5FF8-4305-81F9-621ED5F89E0F}" type="datetimeFigureOut">
              <a:rPr lang="ru-RU" smtClean="0"/>
              <a:t>10.01.2023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8AB58-27F1-44CA-B175-1BA8BB65E292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7CD62-5FF8-4305-81F9-621ED5F89E0F}" type="datetimeFigureOut">
              <a:rPr lang="ru-RU" smtClean="0"/>
              <a:t>10.01.2023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8AB58-27F1-44CA-B175-1BA8BB65E29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7CD62-5FF8-4305-81F9-621ED5F89E0F}" type="datetimeFigureOut">
              <a:rPr lang="ru-RU" smtClean="0"/>
              <a:t>10.01.2023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8AB58-27F1-44CA-B175-1BA8BB65E29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7CD62-5FF8-4305-81F9-621ED5F89E0F}" type="datetimeFigureOut">
              <a:rPr lang="ru-RU" smtClean="0"/>
              <a:t>10.01.2023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8AB58-27F1-44CA-B175-1BA8BB65E29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7CD62-5FF8-4305-81F9-621ED5F89E0F}" type="datetimeFigureOut">
              <a:rPr lang="ru-RU" smtClean="0"/>
              <a:t>10.01.2023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8AB58-27F1-44CA-B175-1BA8BB65E292}" type="slidenum">
              <a:rPr lang="ru-RU" smtClean="0"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7CD62-5FF8-4305-81F9-621ED5F89E0F}" type="datetimeFigureOut">
              <a:rPr lang="ru-RU" smtClean="0"/>
              <a:t>10.01.2023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8AB58-27F1-44CA-B175-1BA8BB65E292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7AB7CD62-5FF8-4305-81F9-621ED5F89E0F}" type="datetimeFigureOut">
              <a:rPr lang="ru-RU" smtClean="0"/>
              <a:t>10.01.2023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91B8AB58-27F1-44CA-B175-1BA8BB65E292}" type="slidenum">
              <a:rPr lang="ru-RU" smtClean="0"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4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7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119470" y="3573016"/>
            <a:ext cx="5649681" cy="1008111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АССОЦИАЦИЯ ДЕЛОВЫХ ЖЕНЩИН ЖАМБЫЛСКОЙ ОБЛАСТИ </a:t>
            </a:r>
            <a:b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Отчет по итогам 2 полугодия </a:t>
            </a:r>
            <a:br>
              <a:rPr lang="ru-RU" sz="2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2022 года</a:t>
            </a:r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ru-RU" sz="3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9" y="1988841"/>
            <a:ext cx="3024336" cy="316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75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761" y="306034"/>
            <a:ext cx="4104456" cy="302433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06034"/>
            <a:ext cx="4067944" cy="305095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987" y="2924944"/>
            <a:ext cx="3008933" cy="393305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1592" y="2924944"/>
            <a:ext cx="3240360" cy="393305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6340" y="2937220"/>
            <a:ext cx="2339753" cy="4077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3375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755576" y="1268760"/>
            <a:ext cx="4248472" cy="4968552"/>
          </a:xfrm>
        </p:spPr>
        <p:txBody>
          <a:bodyPr>
            <a:normAutofit fontScale="92500" lnSpcReduction="10000"/>
          </a:bodyPr>
          <a:lstStyle/>
          <a:p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Куратор программы – РУДЕНКО НАДЕЖДА</a:t>
            </a:r>
          </a:p>
          <a:p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 группы (16 человек) Тематика цикла: «Бизнес и увеличение продаж», «Правильное питание и здоровье», «Лидерство и коммуникация»  </a:t>
            </a:r>
          </a:p>
          <a:p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Результат </a:t>
            </a:r>
            <a:r>
              <a:rPr lang="ru-RU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мастермайнд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раскрытие 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потенциала, поддержка единомышленников, тесное взаимодействие и расширение деловых и личностных связей в бизнесе, достижение цели</a:t>
            </a: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930432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Программа «</a:t>
            </a:r>
            <a:r>
              <a:rPr lang="ru-RU" sz="4000" b="1" dirty="0" err="1" smtClean="0">
                <a:latin typeface="Times New Roman" pitchFamily="18" charset="0"/>
                <a:cs typeface="Times New Roman" pitchFamily="18" charset="0"/>
              </a:rPr>
              <a:t>Мастермайнд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LENOVO\Desktop\фото адж\менторинг\20220513_1742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8555" y="1124744"/>
            <a:ext cx="3439024" cy="2649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68" r="3179"/>
          <a:stretch/>
        </p:blipFill>
        <p:spPr>
          <a:xfrm>
            <a:off x="5268555" y="3774535"/>
            <a:ext cx="3439024" cy="289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068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400" b="1" dirty="0">
                <a:latin typeface="Times New Roman" pitchFamily="18" charset="0"/>
                <a:cs typeface="Times New Roman" pitchFamily="18" charset="0"/>
              </a:rPr>
              <a:t>ЖЕНЩИНА И БИЗНЕС:</a:t>
            </a:r>
            <a:br>
              <a:rPr lang="ru-RU" sz="34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программа «</a:t>
            </a:r>
            <a:r>
              <a:rPr lang="ru-RU" sz="3600" b="1" dirty="0" err="1"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ru-RU" sz="3600" b="1" dirty="0" err="1" smtClean="0">
                <a:latin typeface="Times New Roman" pitchFamily="18" charset="0"/>
                <a:cs typeface="Times New Roman" pitchFamily="18" charset="0"/>
              </a:rPr>
              <a:t>астермайнд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057" y="1502990"/>
            <a:ext cx="3456384" cy="237626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24" y="3900642"/>
            <a:ext cx="2139702" cy="2852936"/>
          </a:xfrm>
          <a:prstGeom prst="rect">
            <a:avLst/>
          </a:prstGeom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56" b="23714"/>
          <a:stretch/>
        </p:blipFill>
        <p:spPr>
          <a:xfrm>
            <a:off x="4499992" y="1521380"/>
            <a:ext cx="3855749" cy="237626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0" t="16438" r="1868" b="17261"/>
          <a:stretch/>
        </p:blipFill>
        <p:spPr>
          <a:xfrm>
            <a:off x="2888715" y="3879254"/>
            <a:ext cx="2619389" cy="287432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5638" y="3879253"/>
            <a:ext cx="2978327" cy="2890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983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340769"/>
            <a:ext cx="3960440" cy="2448272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786416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Областной женский форум «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ENBEGI JANGAN ARULAR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19.10.2022 г</a:t>
            </a: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ДИАЛОГОВЫЕ ПЛОЩАДКИ 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340769"/>
            <a:ext cx="4114202" cy="244827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40" y="3933056"/>
            <a:ext cx="3995936" cy="274868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8564" y="3933056"/>
            <a:ext cx="4211960" cy="2748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13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860" y="908720"/>
            <a:ext cx="3960439" cy="2736304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570392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ПЛЕНАРНОЕ ЗАСЕДАНИЕ ФОРУМА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908720"/>
            <a:ext cx="4104456" cy="273630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897" y="3789040"/>
            <a:ext cx="3919079" cy="280831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725314"/>
            <a:ext cx="4094442" cy="2872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4884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340768"/>
            <a:ext cx="3960440" cy="2376263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786416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Фестиваль «Д</a:t>
            </a:r>
            <a:r>
              <a:rPr lang="kk-KZ" b="1" dirty="0" smtClean="0">
                <a:latin typeface="Times New Roman" pitchFamily="18" charset="0"/>
                <a:cs typeface="Times New Roman" pitchFamily="18" charset="0"/>
              </a:rPr>
              <a:t>әстүргі жол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» </a:t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район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Т.Рыскулова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5755" y="1340768"/>
            <a:ext cx="4176464" cy="237626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5755" y="3789040"/>
            <a:ext cx="4176464" cy="288894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789040"/>
            <a:ext cx="4032448" cy="2888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7307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476672"/>
            <a:ext cx="7772400" cy="792088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Реализация направления </a:t>
            </a:r>
            <a:br>
              <a:rPr lang="ru-RU" sz="3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«ЖЕНЩИНА И ЗАНЯТОСТЬ»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067944" y="1412776"/>
            <a:ext cx="4464496" cy="4392488"/>
          </a:xfrm>
        </p:spPr>
        <p:txBody>
          <a:bodyPr>
            <a:normAutofit fontScale="25000" lnSpcReduction="20000"/>
          </a:bodyPr>
          <a:lstStyle/>
          <a:p>
            <a:endParaRPr lang="ru-RU" sz="46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kk-KZ" sz="10400" b="1" dirty="0" smtClean="0">
                <a:latin typeface="Times New Roman" pitchFamily="18" charset="0"/>
                <a:cs typeface="Times New Roman" pitchFamily="18" charset="0"/>
              </a:rPr>
              <a:t>ПРОГРАММА АДЖ ЖО «БІЛГЕНІҢМЕН БӨЛІС»</a:t>
            </a:r>
          </a:p>
          <a:p>
            <a:r>
              <a:rPr lang="kk-KZ" sz="10400" b="1" dirty="0" smtClean="0">
                <a:latin typeface="Times New Roman" pitchFamily="18" charset="0"/>
                <a:cs typeface="Times New Roman" pitchFamily="18" charset="0"/>
              </a:rPr>
              <a:t>2021-2023 годы</a:t>
            </a:r>
            <a:endParaRPr lang="ru-RU" sz="104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kk-KZ" sz="104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0400" b="1" dirty="0" smtClean="0">
                <a:latin typeface="Times New Roman" pitchFamily="18" charset="0"/>
                <a:cs typeface="Times New Roman" pitchFamily="18" charset="0"/>
              </a:rPr>
              <a:t>ПРОЕКТ </a:t>
            </a:r>
            <a:r>
              <a:rPr lang="ru-RU" sz="10400" b="1" dirty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0400" b="1" dirty="0" smtClean="0">
                <a:latin typeface="Times New Roman" pitchFamily="18" charset="0"/>
                <a:cs typeface="Times New Roman" pitchFamily="18" charset="0"/>
              </a:rPr>
              <a:t>БОЛАША</a:t>
            </a:r>
            <a:r>
              <a:rPr lang="kk-KZ" sz="10400" b="1" dirty="0" smtClean="0">
                <a:latin typeface="Times New Roman" pitchFamily="18" charset="0"/>
                <a:cs typeface="Times New Roman" pitchFamily="18" charset="0"/>
              </a:rPr>
              <a:t>ҚҚА</a:t>
            </a:r>
            <a:r>
              <a:rPr lang="ru-RU" sz="10400" b="1" dirty="0" smtClean="0">
                <a:latin typeface="Times New Roman" pitchFamily="18" charset="0"/>
                <a:cs typeface="Times New Roman" pitchFamily="18" charset="0"/>
              </a:rPr>
              <a:t> ҮМІТПЕН» </a:t>
            </a:r>
            <a:r>
              <a:rPr lang="ru-RU" sz="104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0400" b="1" dirty="0" smtClean="0">
                <a:latin typeface="Times New Roman" pitchFamily="18" charset="0"/>
                <a:cs typeface="Times New Roman" pitchFamily="18" charset="0"/>
              </a:rPr>
              <a:t>май- октябрь 2022 г</a:t>
            </a:r>
          </a:p>
          <a:p>
            <a:r>
              <a:rPr lang="kk-KZ" sz="10400" b="1" dirty="0" smtClean="0">
                <a:latin typeface="Times New Roman" pitchFamily="18" charset="0"/>
                <a:cs typeface="Times New Roman" pitchFamily="18" charset="0"/>
              </a:rPr>
              <a:t> ПО ИТОГАМ 2022 ГОДА </a:t>
            </a:r>
          </a:p>
          <a:p>
            <a:r>
              <a:rPr lang="kk-KZ" sz="10400" b="1" dirty="0" smtClean="0">
                <a:latin typeface="Times New Roman" pitchFamily="18" charset="0"/>
                <a:cs typeface="Times New Roman" pitchFamily="18" charset="0"/>
              </a:rPr>
              <a:t>Из 25 женщин, прошедших мастер-классы, открыли бизнес -12, трудоустроено – 6 человек</a:t>
            </a:r>
            <a:endParaRPr lang="ru-RU" sz="10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ru-RU" sz="104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04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04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0400" b="1" dirty="0">
                <a:latin typeface="Times New Roman" pitchFamily="18" charset="0"/>
                <a:cs typeface="Times New Roman" pitchFamily="18" charset="0"/>
              </a:rPr>
            </a:br>
            <a:endParaRPr lang="ru-RU" sz="104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kk-KZ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b="1" dirty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52" y="1412776"/>
            <a:ext cx="3097213" cy="4464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46288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04664"/>
            <a:ext cx="4601633" cy="309634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3501008"/>
            <a:ext cx="4320480" cy="288894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0256" y="476672"/>
            <a:ext cx="4230216" cy="302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5611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k-KZ" sz="3200" b="1" dirty="0" smtClean="0">
                <a:latin typeface="Times New Roman" pitchFamily="18" charset="0"/>
                <a:cs typeface="Times New Roman" pitchFamily="18" charset="0"/>
              </a:rPr>
              <a:t>НАПРАВЛЕНИЕ «ЖЕНЩИНА И БЛАГОТВОРИТЕЛЬНОСТЬ»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484784"/>
            <a:ext cx="4139952" cy="2592288"/>
          </a:xfrm>
          <a:prstGeom prst="rect">
            <a:avLst/>
          </a:prstGeom>
        </p:spPr>
      </p:pic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433" y="1484784"/>
            <a:ext cx="3816424" cy="2592289"/>
          </a:xfr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915" y="4242884"/>
            <a:ext cx="3816424" cy="234888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038" y="4252012"/>
            <a:ext cx="4105922" cy="2339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807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432048"/>
          </a:xfrm>
        </p:spPr>
        <p:txBody>
          <a:bodyPr>
            <a:noAutofit/>
          </a:bodyPr>
          <a:lstStyle/>
          <a:p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НАПРАВЛЕНИЕ «ЖЕНЩИНА И СЕМЬЯ»:</a:t>
            </a: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600" b="1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600" b="1" dirty="0" err="1" smtClean="0">
                <a:latin typeface="Times New Roman" pitchFamily="18" charset="0"/>
                <a:cs typeface="Times New Roman" pitchFamily="18" charset="0"/>
              </a:rPr>
              <a:t>Отбасы</a:t>
            </a:r>
            <a:r>
              <a:rPr lang="kk-KZ" sz="2600" b="1" dirty="0">
                <a:latin typeface="Times New Roman" pitchFamily="18" charset="0"/>
                <a:cs typeface="Times New Roman" pitchFamily="18" charset="0"/>
              </a:rPr>
              <a:t>н Қолдау </a:t>
            </a:r>
            <a:r>
              <a:rPr lang="kk-KZ" sz="2600" b="1" dirty="0" smtClean="0">
                <a:latin typeface="Times New Roman" pitchFamily="18" charset="0"/>
                <a:cs typeface="Times New Roman" pitchFamily="18" charset="0"/>
              </a:rPr>
              <a:t>Мектебі Жамбыл» </a:t>
            </a:r>
            <a:r>
              <a:rPr lang="kk-KZ" sz="26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kk-KZ" sz="2600" b="1" dirty="0">
                <a:latin typeface="Times New Roman" pitchFamily="18" charset="0"/>
                <a:cs typeface="Times New Roman" pitchFamily="18" charset="0"/>
              </a:rPr>
            </a:b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>
          <a:xfrm>
            <a:off x="4499992" y="1628800"/>
            <a:ext cx="4464496" cy="4536504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kk-KZ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kk-KZ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ИНФОРМАЦИОННЫЙ ПРОЕКТ</a:t>
            </a:r>
          </a:p>
          <a:p>
            <a:r>
              <a:rPr lang="kk-KZ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Встречи с общественностью в районах области</a:t>
            </a:r>
            <a:r>
              <a:rPr lang="kk-KZ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«Барлығы отбасынан басталады » </a:t>
            </a:r>
            <a:r>
              <a:rPr lang="kk-KZ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- 4;</a:t>
            </a:r>
            <a:endParaRPr lang="kk-KZ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kk-KZ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Патронаж старшего поколения Ассоциации мам кризисного центра семейно-бытового насилия - 2</a:t>
            </a:r>
          </a:p>
          <a:p>
            <a:r>
              <a:rPr lang="kk-KZ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Общественные приемные, выездные консультации с участием секретаря комиссии по делам семьи и женщин, департамента полиции Жамбылской области и Ассамблеи Жамбылской области - 5  </a:t>
            </a:r>
          </a:p>
          <a:p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Семейный марафон «</a:t>
            </a:r>
            <a:r>
              <a:rPr lang="kk-KZ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Ынтымағы жарасқан отбасы»</a:t>
            </a: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268760"/>
            <a:ext cx="3822700" cy="2867025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237129"/>
            <a:ext cx="3816424" cy="259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491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90472"/>
          </a:xfrm>
        </p:spPr>
        <p:txBody>
          <a:bodyPr>
            <a:normAutofit fontScale="90000"/>
          </a:bodyPr>
          <a:lstStyle/>
          <a:p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Собраться вместе – начало, работать вместе – успех, развиваться вместе – прогресс!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628800"/>
            <a:ext cx="7128792" cy="488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2201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498384"/>
          </a:xfrm>
        </p:spPr>
        <p:txBody>
          <a:bodyPr>
            <a:normAutofit fontScale="90000"/>
          </a:bodyPr>
          <a:lstStyle/>
          <a:p>
            <a:r>
              <a:rPr lang="ru-RU" sz="3000" b="1" dirty="0" smtClean="0">
                <a:latin typeface="Times New Roman" pitchFamily="18" charset="0"/>
                <a:cs typeface="Times New Roman" pitchFamily="18" charset="0"/>
              </a:rPr>
              <a:t>Информационный проект </a:t>
            </a:r>
            <a:br>
              <a:rPr lang="ru-RU" sz="3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000" b="1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3000" b="1" dirty="0" err="1" smtClean="0">
                <a:latin typeface="Times New Roman" pitchFamily="18" charset="0"/>
                <a:cs typeface="Times New Roman" pitchFamily="18" charset="0"/>
              </a:rPr>
              <a:t>Отбасын</a:t>
            </a:r>
            <a:r>
              <a:rPr lang="ru-RU" sz="3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000" b="1" dirty="0" err="1" smtClean="0">
                <a:latin typeface="Times New Roman" pitchFamily="18" charset="0"/>
                <a:cs typeface="Times New Roman" pitchFamily="18" charset="0"/>
              </a:rPr>
              <a:t>Қолдау</a:t>
            </a:r>
            <a:r>
              <a:rPr lang="ru-RU" sz="3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000" b="1" dirty="0" err="1" smtClean="0">
                <a:latin typeface="Times New Roman" pitchFamily="18" charset="0"/>
                <a:cs typeface="Times New Roman" pitchFamily="18" charset="0"/>
              </a:rPr>
              <a:t>Мектебі</a:t>
            </a:r>
            <a:r>
              <a:rPr lang="ru-RU" sz="3000" b="1" dirty="0" smtClean="0">
                <a:latin typeface="Times New Roman" pitchFamily="18" charset="0"/>
                <a:cs typeface="Times New Roman" pitchFamily="18" charset="0"/>
              </a:rPr>
              <a:t> Жамбыл»</a:t>
            </a:r>
            <a:endParaRPr lang="ru-RU" sz="3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4866" y="3990975"/>
            <a:ext cx="3822700" cy="2867025"/>
          </a:xfr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980728"/>
            <a:ext cx="3888432" cy="288032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048489"/>
            <a:ext cx="3816424" cy="2620871"/>
          </a:xfrm>
          <a:prstGeom prst="rect">
            <a:avLst/>
          </a:prstGeom>
        </p:spPr>
      </p:pic>
      <p:pic>
        <p:nvPicPr>
          <p:cNvPr id="16" name="Объект 15"/>
          <p:cNvPicPr>
            <a:picLocks noGrp="1" noChangeAspect="1"/>
          </p:cNvPicPr>
          <p:nvPr>
            <p:ph sz="quarter" idx="14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033" y="959810"/>
            <a:ext cx="3822700" cy="2867025"/>
          </a:xfrm>
        </p:spPr>
      </p:pic>
    </p:spTree>
    <p:extLst>
      <p:ext uri="{BB962C8B-B14F-4D97-AF65-F5344CB8AC3E}">
        <p14:creationId xmlns:p14="http://schemas.microsoft.com/office/powerpoint/2010/main" val="17261298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ЮБИЛЕЙ АДЖ  ЖАМБЫЛСКОЙ ОБЛАСТИ – НАМ 25!!!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204864"/>
            <a:ext cx="2584847" cy="3446463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1700808"/>
            <a:ext cx="1938635" cy="3446463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2204865"/>
            <a:ext cx="2600850" cy="345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07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32656"/>
            <a:ext cx="3822700" cy="2867025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3284984"/>
            <a:ext cx="4572000" cy="316835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32656"/>
            <a:ext cx="4176464" cy="288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5154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 idx="4294967295"/>
          </p:nvPr>
        </p:nvSpPr>
        <p:spPr>
          <a:xfrm>
            <a:off x="395536" y="338138"/>
            <a:ext cx="8208912" cy="426566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Заседания правления Ассоциации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LENOVO\Desktop\фото адж\зас прав фото\20220912_19250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11"/>
          <a:stretch/>
        </p:blipFill>
        <p:spPr bwMode="auto">
          <a:xfrm>
            <a:off x="1259632" y="764704"/>
            <a:ext cx="6632504" cy="3426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717032"/>
            <a:ext cx="4180348" cy="299695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717032"/>
            <a:ext cx="4032448" cy="299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8488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584176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ВСТРЕЧА  АССОЦИАЦИИ </a:t>
            </a: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с заместителем </a:t>
            </a: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акима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Жамбылской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области </a:t>
            </a: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Е.Уйсимбаевым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28.09.2022 г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365"/>
          <a:stretch/>
        </p:blipFill>
        <p:spPr>
          <a:xfrm>
            <a:off x="489315" y="1988840"/>
            <a:ext cx="8187141" cy="432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6111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ПРЕЗЕНТАЦИЯ ОПЫТА РАБОТЫ АССОЦИАЦИИ  с участием НПО области 04.11.2022 г.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952836"/>
            <a:ext cx="3960440" cy="332098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952836"/>
            <a:ext cx="4104456" cy="3320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3863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362480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УЧАСТИЕ В ОБЛАСТНОМ ФОРУМЕ </a:t>
            </a:r>
            <a:br>
              <a:rPr lang="ru-RU" sz="3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«РОЛЬ ЖЕНЩИНЫ В РАЗВИТИИ СТРАНЫ», декабрь 2022 год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71" b="8310"/>
          <a:stretch/>
        </p:blipFill>
        <p:spPr>
          <a:xfrm>
            <a:off x="467544" y="1753644"/>
            <a:ext cx="3960440" cy="453442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766052"/>
            <a:ext cx="4067944" cy="4522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9381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ВСТРЕЧА С ДЕПУТАТОМ МАЖИЛИСА ПАРЛАМЕНТА РК  Г. НУРУМОВОЙ </a:t>
            </a:r>
            <a:br>
              <a:rPr lang="ru-RU" sz="3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9 декабря 2022 г.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935"/>
          <a:stretch/>
        </p:blipFill>
        <p:spPr>
          <a:xfrm>
            <a:off x="899592" y="1916832"/>
            <a:ext cx="7344816" cy="417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4117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Направления деятельности АДЖ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35260588"/>
              </p:ext>
            </p:extLst>
          </p:nvPr>
        </p:nvGraphicFramePr>
        <p:xfrm>
          <a:off x="899592" y="1844824"/>
          <a:ext cx="7408862" cy="34512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8" name="Прямая со стрелкой 7"/>
          <p:cNvCxnSpPr/>
          <p:nvPr/>
        </p:nvCxnSpPr>
        <p:spPr>
          <a:xfrm flipH="1">
            <a:off x="2339752" y="1196752"/>
            <a:ext cx="1440160" cy="64807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>
            <a:off x="4572000" y="1196752"/>
            <a:ext cx="36004" cy="252028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>
            <a:off x="5220072" y="1196752"/>
            <a:ext cx="1152128" cy="64807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Прямоугольник 1"/>
          <p:cNvSpPr/>
          <p:nvPr/>
        </p:nvSpPr>
        <p:spPr>
          <a:xfrm>
            <a:off x="4932040" y="3717032"/>
            <a:ext cx="2880320" cy="15841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СЕМЬЯ и СЕМЕЙНЫЕ ЦЕННОСТИ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2523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k-KZ" sz="3200" b="1" dirty="0" smtClean="0">
                <a:latin typeface="Times New Roman" pitchFamily="18" charset="0"/>
                <a:cs typeface="Times New Roman" pitchFamily="18" charset="0"/>
              </a:rPr>
              <a:t>ЖЕНЩИНА И БИЗНЕС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:</a:t>
            </a:r>
            <a:br>
              <a:rPr lang="ru-RU" sz="3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Программа «</a:t>
            </a:r>
            <a:r>
              <a:rPr lang="ru-RU" sz="3200" b="1" dirty="0" err="1" smtClean="0">
                <a:latin typeface="Times New Roman" pitchFamily="18" charset="0"/>
                <a:cs typeface="Times New Roman" pitchFamily="18" charset="0"/>
              </a:rPr>
              <a:t>Менторинг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quarter" idx="13"/>
          </p:nvPr>
        </p:nvSpPr>
        <p:spPr>
          <a:xfrm>
            <a:off x="683568" y="1484784"/>
            <a:ext cx="3822192" cy="468052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Куратор программы: 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indent="0">
              <a:buNone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РУДЕНКО НАДЕЖДА</a:t>
            </a:r>
          </a:p>
          <a:p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ОРГАНИЗОВАНО 8 пар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Менторы Ассоциации:</a:t>
            </a:r>
          </a:p>
          <a:p>
            <a:pPr marL="0" indent="0">
              <a:buNone/>
            </a:pPr>
            <a:r>
              <a:rPr lang="ru-RU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Лештаева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Меруерт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Коттабаевна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marL="0" indent="0">
              <a:buNone/>
            </a:pPr>
            <a:r>
              <a:rPr lang="ru-RU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Алдабаева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Майса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marL="0" indent="0">
              <a:buNone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Амина </a:t>
            </a:r>
            <a:r>
              <a:rPr lang="ru-RU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Кайназарова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indent="0">
              <a:buNone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Руденко Надежда,</a:t>
            </a:r>
          </a:p>
          <a:p>
            <a:pPr marL="0" indent="0">
              <a:buNone/>
            </a:pPr>
            <a:r>
              <a:rPr lang="ru-RU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Назгуль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Садырмекова</a:t>
            </a:r>
            <a:endParaRPr lang="ru-RU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indent="0">
              <a:buNone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Менторов – 5 </a:t>
            </a:r>
          </a:p>
          <a:p>
            <a:pPr marL="0" indent="0">
              <a:buNone/>
            </a:pPr>
            <a:r>
              <a:rPr lang="ru-RU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Менти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- 12</a:t>
            </a:r>
          </a:p>
          <a:p>
            <a:pPr marL="0" indent="0">
              <a:buNone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indent="0">
              <a:buNone/>
            </a:pP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dirty="0" smtClean="0"/>
          </a:p>
          <a:p>
            <a:endParaRPr lang="ru-RU" dirty="0" smtClean="0"/>
          </a:p>
          <a:p>
            <a:pPr marL="0" indent="0">
              <a:buNone/>
            </a:pPr>
            <a:endParaRPr lang="ru-RU" dirty="0" smtClean="0"/>
          </a:p>
          <a:p>
            <a:endParaRPr lang="ru-RU" dirty="0"/>
          </a:p>
        </p:txBody>
      </p:sp>
      <p:pic>
        <p:nvPicPr>
          <p:cNvPr id="6" name="Picture 2" descr="C:\Users\LENOVO\Desktop\разобрать фото\менторинг и мастермайнд 22 окт\IMG-20221020-WA00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132856"/>
            <a:ext cx="4331296" cy="324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9930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2595</TotalTime>
  <Words>324</Words>
  <Application>Microsoft Office PowerPoint</Application>
  <PresentationFormat>Экран (4:3)</PresentationFormat>
  <Paragraphs>60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Волна</vt:lpstr>
      <vt:lpstr>АССОЦИАЦИЯ ДЕЛОВЫХ ЖЕНЩИН ЖАМБЫЛСКОЙ ОБЛАСТИ  (Отчет по итогам 2 полугодия  2022 года)</vt:lpstr>
      <vt:lpstr>Собраться вместе – начало, работать вместе – успех, развиваться вместе – прогресс!</vt:lpstr>
      <vt:lpstr>Заседания правления Ассоциации</vt:lpstr>
      <vt:lpstr>ВСТРЕЧА  АССОЦИАЦИИ  с заместителем акима Жамбылской области Е.Уйсимбаевым 28.09.2022 г</vt:lpstr>
      <vt:lpstr>ПРЕЗЕНТАЦИЯ ОПЫТА РАБОТЫ АССОЦИАЦИИ  с участием НПО области 04.11.2022 г.</vt:lpstr>
      <vt:lpstr>УЧАСТИЕ В ОБЛАСТНОМ ФОРУМЕ  «РОЛЬ ЖЕНЩИНЫ В РАЗВИТИИ СТРАНЫ», декабрь 2022 год</vt:lpstr>
      <vt:lpstr>ВСТРЕЧА С ДЕПУТАТОМ МАЖИЛИСА ПАРЛАМЕНТА РК  Г. НУРУМОВОЙ  9 декабря 2022 г.</vt:lpstr>
      <vt:lpstr>Направления деятельности АДЖ</vt:lpstr>
      <vt:lpstr>ЖЕНЩИНА И БИЗНЕС: Программа «Менторинг»</vt:lpstr>
      <vt:lpstr>Презентация PowerPoint</vt:lpstr>
      <vt:lpstr>Программа «Мастермайнд»</vt:lpstr>
      <vt:lpstr>ЖЕНЩИНА И БИЗНЕС: программа «Мастермайнд»</vt:lpstr>
      <vt:lpstr>Областной женский форум «ENBEGI JANGAN ARULAR», 19.10.2022 г ДИАЛОГОВЫЕ ПЛОЩАДКИ </vt:lpstr>
      <vt:lpstr>ПЛЕНАРНОЕ ЗАСЕДАНИЕ ФОРУМА</vt:lpstr>
      <vt:lpstr>Фестиваль «Дәстүргі жол»  район Т.Рыскулова</vt:lpstr>
      <vt:lpstr>Реализация направления  «ЖЕНЩИНА И ЗАНЯТОСТЬ»</vt:lpstr>
      <vt:lpstr>Презентация PowerPoint</vt:lpstr>
      <vt:lpstr>НАПРАВЛЕНИЕ «ЖЕНЩИНА И БЛАГОТВОРИТЕЛЬНОСТЬ»</vt:lpstr>
      <vt:lpstr>  НАПРАВЛЕНИЕ «ЖЕНЩИНА И СЕМЬЯ»: «Отбасын Қолдау Мектебі Жамбыл»  </vt:lpstr>
      <vt:lpstr>Информационный проект  «Отбасын Қолдау Мектебі Жамбыл»</vt:lpstr>
      <vt:lpstr>ЮБИЛЕЙ АДЖ  ЖАМБЫЛСКОЙ ОБЛАСТИ – НАМ 25!!!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LENOVO</dc:creator>
  <cp:lastModifiedBy>LENOVO</cp:lastModifiedBy>
  <cp:revision>158</cp:revision>
  <dcterms:created xsi:type="dcterms:W3CDTF">2021-05-05T05:10:33Z</dcterms:created>
  <dcterms:modified xsi:type="dcterms:W3CDTF">2023-01-10T10:48:42Z</dcterms:modified>
</cp:coreProperties>
</file>