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8" r:id="rId5"/>
    <p:sldId id="298" r:id="rId6"/>
    <p:sldId id="311" r:id="rId7"/>
    <p:sldId id="275" r:id="rId8"/>
    <p:sldId id="292" r:id="rId9"/>
    <p:sldId id="316" r:id="rId10"/>
    <p:sldId id="314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66"/>
    <a:srgbClr val="1E03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598" autoAdjust="0"/>
  </p:normalViewPr>
  <p:slideViewPr>
    <p:cSldViewPr snapToGrid="0">
      <p:cViewPr varScale="1">
        <p:scale>
          <a:sx n="67" d="100"/>
          <a:sy n="67" d="100"/>
        </p:scale>
        <p:origin x="-46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B36E9FE-FC7C-483A-A2DF-917ABAFEE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260067E-EBDD-48C7-A809-9760F12B6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7F17-C2C5-4230-9F89-362FD129F089}" type="datetime1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0FEB3F-85C2-4F75-B1D6-F1987D609D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5B4D7A-EF2B-4DBA-8739-299247F2E1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C03FB-A4EA-4099-B643-3686B1B46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2074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961F58-C1C8-4E5D-9F44-45FD0B46C4F8}" type="datetime1">
              <a:rPr lang="ru-RU" smtClean="0"/>
              <a:pPr rtl="0"/>
              <a:t>16.01.2023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0E6F85-6220-421D-9203-84F526C4C60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02551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85A95-B7C1-4043-B4FD-1C1E7B6E43C0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872B3F-5466-4E21-9625-D2E7EF8AE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9C9681-23B7-4B8A-A253-C2BC09AA1F08}" type="datetime1">
              <a:rPr lang="ru-RU" smtClean="0"/>
              <a:pPr rtl="0"/>
              <a:t>16.01.2023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413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81071F9-5F9E-43AF-B1F9-8F94CCA0D1D0}"/>
              </a:ext>
            </a:extLst>
          </p:cNvPr>
          <p:cNvSpPr/>
          <p:nvPr userDrawn="1"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954D1A4-E8FD-4E5A-A528-35498A356680}"/>
              </a:ext>
            </a:extLst>
          </p:cNvPr>
          <p:cNvSpPr/>
          <p:nvPr userDrawn="1"/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rtl="0">
              <a:buFont typeface="Arial" panose="020B0604020202020204" pitchFamily="34" charset="0"/>
              <a:buChar char="•"/>
            </a:pP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ED6FD0CF-1406-477D-A12B-53DC561B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230DFABF-2A96-46EC-8C35-1C4A9D0A0739}"/>
              </a:ext>
            </a:extLst>
          </p:cNvPr>
          <p:cNvSpPr/>
          <p:nvPr userDrawn="1"/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Подзаголовок 7">
            <a:extLst>
              <a:ext uri="{FF2B5EF4-FFF2-40B4-BE49-F238E27FC236}">
                <a16:creationId xmlns:a16="http://schemas.microsoft.com/office/drawing/2014/main" xmlns="" id="{A943203E-4446-4D2D-AFEE-C3BCE752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 rtlCol="0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sz="1400" b="0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6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2 столбцами (слайд для сравн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44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3200400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2040" y="2109976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2040" y="3016183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5A7CDD05-39F5-4344-992F-995A7F9E8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0" y="2112263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93C996A2-0E21-4652-A9DD-F74F8BC04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0" y="3018470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571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1A8306-2063-4EE3-B249-F2AA08C30A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6096000" cy="686713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3E64438-1D32-4E70-8582-6A520002B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57200" y="17416"/>
            <a:ext cx="5638800" cy="6840584"/>
          </a:xfrm>
          <a:prstGeom prst="rect">
            <a:avLst/>
          </a:prstGeom>
          <a:gradFill>
            <a:gsLst>
              <a:gs pos="24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4954AC3-129F-4075-B216-D22A2C240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170122" y="389706"/>
            <a:ext cx="6422401" cy="609600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78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7117C9-4AC1-4174-8CED-D839A0508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17670" y="1253114"/>
            <a:ext cx="6840582" cy="4316082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  <a:lumOff val="25000"/>
                  <a:alpha val="11000"/>
                </a:schemeClr>
              </a:gs>
              <a:gs pos="99000">
                <a:schemeClr val="accent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DBA4B60-FD16-4BB9-99BE-945815DB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8997"/>
            <a:ext cx="3319895" cy="538117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3200">
                <a:solidFill>
                  <a:schemeClr val="bg1"/>
                </a:solidFill>
              </a:rPr>
              <a:t>Образец заголовка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3648B8AB-3038-447E-A760-83F9D99003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907757">
            <a:off x="-619013" y="1524958"/>
            <a:ext cx="4648282" cy="4433301"/>
          </a:xfrm>
          <a:custGeom>
            <a:avLst/>
            <a:gdLst>
              <a:gd name="connsiteX0" fmla="*/ 4465639 w 4648282"/>
              <a:gd name="connsiteY0" fmla="*/ 3013821 h 4433301"/>
              <a:gd name="connsiteX1" fmla="*/ 2324141 w 4648282"/>
              <a:gd name="connsiteY1" fmla="*/ 4433301 h 4433301"/>
              <a:gd name="connsiteX2" fmla="*/ 0 w 4648282"/>
              <a:gd name="connsiteY2" fmla="*/ 2109160 h 4433301"/>
              <a:gd name="connsiteX3" fmla="*/ 1216317 w 4648282"/>
              <a:gd name="connsiteY3" fmla="*/ 65530 h 4433301"/>
              <a:gd name="connsiteX4" fmla="*/ 1352350 w 4648282"/>
              <a:gd name="connsiteY4" fmla="*/ 0 h 4433301"/>
              <a:gd name="connsiteX5" fmla="*/ 4475994 w 4648282"/>
              <a:gd name="connsiteY5" fmla="*/ 1232791 h 4433301"/>
              <a:gd name="connsiteX6" fmla="*/ 4543793 w 4648282"/>
              <a:gd name="connsiteY6" fmla="*/ 1418031 h 4433301"/>
              <a:gd name="connsiteX7" fmla="*/ 4648282 w 4648282"/>
              <a:gd name="connsiteY7" fmla="*/ 2109160 h 4433301"/>
              <a:gd name="connsiteX8" fmla="*/ 4465639 w 4648282"/>
              <a:gd name="connsiteY8" fmla="*/ 3013821 h 44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82" h="4433301">
                <a:moveTo>
                  <a:pt x="4465639" y="3013821"/>
                </a:moveTo>
                <a:cubicBezTo>
                  <a:pt x="4112816" y="3847990"/>
                  <a:pt x="3286832" y="4433301"/>
                  <a:pt x="2324141" y="4433301"/>
                </a:cubicBezTo>
                <a:cubicBezTo>
                  <a:pt x="1040553" y="4433301"/>
                  <a:pt x="0" y="3392748"/>
                  <a:pt x="0" y="2109160"/>
                </a:cubicBezTo>
                <a:cubicBezTo>
                  <a:pt x="0" y="1226693"/>
                  <a:pt x="491824" y="459098"/>
                  <a:pt x="1216317" y="65530"/>
                </a:cubicBezTo>
                <a:lnTo>
                  <a:pt x="1352350" y="0"/>
                </a:lnTo>
                <a:lnTo>
                  <a:pt x="4475994" y="1232791"/>
                </a:lnTo>
                <a:lnTo>
                  <a:pt x="4543793" y="1418031"/>
                </a:lnTo>
                <a:cubicBezTo>
                  <a:pt x="4611700" y="1636359"/>
                  <a:pt x="4648282" y="1868487"/>
                  <a:pt x="4648282" y="2109160"/>
                </a:cubicBezTo>
                <a:cubicBezTo>
                  <a:pt x="4648282" y="2430057"/>
                  <a:pt x="4583247" y="2735764"/>
                  <a:pt x="4465639" y="301382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1000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F4B1264E-7B5A-4325-840D-E1994D41E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576" y="75895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xmlns="" id="{30B566CA-63FC-43A4-A9E1-7EC3164CB4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576" y="359359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7DBD15FE-44A7-4CA5-815B-71FF4994DB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9901" y="693738"/>
            <a:ext cx="3522980" cy="5446712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66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C97D6C-07B7-434E-BBAE-19379570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rtlCol="0" anchor="b">
            <a:normAutofit/>
          </a:bodyPr>
          <a:lstStyle/>
          <a:p>
            <a:pPr rtl="0"/>
            <a:r>
              <a:rPr lang="ru-RU" sz="2800"/>
              <a:t>Образец заголовка</a:t>
            </a:r>
            <a:endParaRPr lang="ru-RU" sz="280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19872" cy="6409944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D0529A2-5928-42C4-B397-6AEE7520D2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43938" y="2530475"/>
            <a:ext cx="3023806" cy="3427413"/>
          </a:xfrm>
        </p:spPr>
        <p:txBody>
          <a:bodyPr rtlCol="0"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403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520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rtlCol="0" anchor="b"/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385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rtlCol="0" anchor="b"/>
          <a:lstStyle>
            <a:lvl1pPr>
              <a:defRPr sz="3200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20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306F3896-19D4-4232-82CE-6C81979F6F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F7B3B56-B1E0-482A-BCB7-F6DFF267F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4687" y="1185453"/>
            <a:ext cx="6408742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966FDA2-772B-4D2A-AB6A-EE70A258E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43780" y="3413921"/>
            <a:ext cx="1951041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113291B3-B6EE-40A3-8DD7-FA478AD26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-364225" y="1757079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D997F7F-035E-456B-A91D-4491044624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47595" y="413658"/>
            <a:ext cx="4400609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10052647-C66D-4244-962F-2AA82F92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6" y="586633"/>
            <a:ext cx="3125336" cy="361158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Нижний колонтитул 4">
            <a:extLst>
              <a:ext uri="{FF2B5EF4-FFF2-40B4-BE49-F238E27FC236}">
                <a16:creationId xmlns:a16="http://schemas.microsoft.com/office/drawing/2014/main" xmlns="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8375" y="863600"/>
            <a:ext cx="3441700" cy="5130800"/>
          </a:xfrm>
        </p:spPr>
        <p:txBody>
          <a:bodyPr rtlCol="0" anchor="ctr">
            <a:normAutofit/>
          </a:bodyPr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8686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1" name="Рисунок 39">
            <a:extLst>
              <a:ext uri="{FF2B5EF4-FFF2-40B4-BE49-F238E27FC236}">
                <a16:creationId xmlns:a16="http://schemas.microsoft.com/office/drawing/2014/main" xmlns="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688336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2" name="Рисунок 39">
            <a:extLst>
              <a:ext uri="{FF2B5EF4-FFF2-40B4-BE49-F238E27FC236}">
                <a16:creationId xmlns:a16="http://schemas.microsoft.com/office/drawing/2014/main" xmlns="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5262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xmlns="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xmlns="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9A857F5-96C8-461D-A78C-38E92FE1C5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9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0A4A873-9306-44F1-9047-F853F00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3" y="457200"/>
            <a:ext cx="6230956" cy="1569368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50B5C48D-A262-4537-89A8-437CBFD86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xmlns="" id="{6702E7C4-3925-41D8-8339-6521FE726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347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xmlns="" id="{D748BF23-0309-4049-B999-7977CE56B2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20694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Рисунок 11">
            <a:extLst>
              <a:ext uri="{FF2B5EF4-FFF2-40B4-BE49-F238E27FC236}">
                <a16:creationId xmlns:a16="http://schemas.microsoft.com/office/drawing/2014/main" xmlns="" id="{342D563E-638C-4E20-9FB7-739D6E4A9A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810409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CDCF384C-15B5-46CF-BA28-3C6898C9A9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0438" y="2368550"/>
            <a:ext cx="6230411" cy="3390900"/>
          </a:xfrm>
        </p:spPr>
        <p:txBody>
          <a:bodyPr rtlCol="0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ru-RU"/>
              <a:t>Содержимое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906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E2DFFA2-22D4-4919-9C0C-45E51AF578AC}"/>
              </a:ext>
            </a:extLst>
          </p:cNvPr>
          <p:cNvSpPr/>
          <p:nvPr userDrawn="1"/>
        </p:nvSpPr>
        <p:spPr>
          <a:xfrm rot="5400000" flipH="1">
            <a:off x="-152592" y="162118"/>
            <a:ext cx="6400418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4FBF45C-4020-4F59-8E88-4006B53BE427}"/>
              </a:ext>
            </a:extLst>
          </p:cNvPr>
          <p:cNvSpPr/>
          <p:nvPr userDrawn="1"/>
        </p:nvSpPr>
        <p:spPr>
          <a:xfrm rot="5400000" flipH="1">
            <a:off x="-161024" y="143687"/>
            <a:ext cx="6400418" cy="611304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lumMod val="75000"/>
                  <a:alpha val="8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FCE23BB-F1B6-4676-BAD7-56273E800FEB}"/>
              </a:ext>
            </a:extLst>
          </p:cNvPr>
          <p:cNvSpPr/>
          <p:nvPr userDrawn="1"/>
        </p:nvSpPr>
        <p:spPr>
          <a:xfrm rot="5400000" flipH="1">
            <a:off x="1932850" y="2249496"/>
            <a:ext cx="2211724" cy="611304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3136A792-3F80-40BE-96DB-0CDC51B9AA89}"/>
              </a:ext>
            </a:extLst>
          </p:cNvPr>
          <p:cNvSpPr/>
          <p:nvPr userDrawn="1"/>
        </p:nvSpPr>
        <p:spPr>
          <a:xfrm rot="6097846">
            <a:off x="767675" y="747345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0A3C02BB-F8E9-47C7-AF5B-34F4E0DF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54" y="987237"/>
            <a:ext cx="4506259" cy="2976491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дзаголовок 2">
            <a:extLst>
              <a:ext uri="{FF2B5EF4-FFF2-40B4-BE49-F238E27FC236}">
                <a16:creationId xmlns:a16="http://schemas.microsoft.com/office/drawing/2014/main" xmlns="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 sz="1400">
                <a:solidFill>
                  <a:schemeClr val="bg1"/>
                </a:solidFill>
              </a:rPr>
              <a:t>Образец подзаголовка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1152" y="627063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7" name="Рисунок 45">
            <a:extLst>
              <a:ext uri="{FF2B5EF4-FFF2-40B4-BE49-F238E27FC236}">
                <a16:creationId xmlns:a16="http://schemas.microsoft.com/office/drawing/2014/main" xmlns="" id="{23DC67C7-2D14-4866-B487-E6C7EF2D1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1152" y="3621024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8" name="Дата 1">
            <a:extLst>
              <a:ext uri="{FF2B5EF4-FFF2-40B4-BE49-F238E27FC236}">
                <a16:creationId xmlns:a16="http://schemas.microsoft.com/office/drawing/2014/main" xmlns="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9" name="Номер слайда 3">
            <a:extLst>
              <a:ext uri="{FF2B5EF4-FFF2-40B4-BE49-F238E27FC236}">
                <a16:creationId xmlns:a16="http://schemas.microsoft.com/office/drawing/2014/main" xmlns="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2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C0C88D-87E5-47C3-AA92-269E45C85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03500"/>
            <a:ext cx="10190163" cy="34686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4D12C7D5-A921-47A9-8619-DD3D6EC81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315B16-F859-4692-83E7-34DB86837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C0C88D-87E5-47C3-AA92-269E45C85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3" y="2865438"/>
            <a:ext cx="10240960" cy="270865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4D12C7D5-A921-47A9-8619-DD3D6EC81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315B16-F859-4692-83E7-34DB86837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2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B46EB34-1B8B-4396-BFD2-98D14076D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3E69A3D-D17E-4FD6-87AB-82FA30AC0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038600" y="4463552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CAE216A4-83E5-4AF8-83B6-82171757B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743141D-24A2-4BE2-B276-C20C06CB9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10229073" cy="117155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 sz="3600">
                <a:solidFill>
                  <a:schemeClr val="bg1"/>
                </a:solidFill>
              </a:rPr>
              <a:t>Образец заголовка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xmlns="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1200">
                <a:solidFill>
                  <a:schemeClr val="bg1"/>
                </a:solidFill>
              </a:rPr>
              <a:t>Образец подзаголовка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7B0F7C81-3A6B-4709-B144-6A0DFEF3B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462272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0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ABBCEB0-C572-483A-88B2-C65A607EC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4DDF8D-E0F6-454C-9BC5-15EF5630F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Заголовок 10">
            <a:extLst>
              <a:ext uri="{FF2B5EF4-FFF2-40B4-BE49-F238E27FC236}">
                <a16:creationId xmlns:a16="http://schemas.microsoft.com/office/drawing/2014/main" xmlns="" id="{382B2655-24B6-4245-8B87-EE7F13887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580030"/>
            <a:ext cx="10240903" cy="1009934"/>
          </a:xfrm>
        </p:spPr>
        <p:txBody>
          <a:bodyPr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E1866142-B2E0-46DB-B8B4-2078CE7804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013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C386A221-28CD-49DF-AF22-78815A6E2F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3671C398-D779-4B1A-BD2F-395D1F3F8D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928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C283C6BE-C8D0-4726-B217-58FE337E5E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7112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035F3E11-74CF-4460-9FF3-DD91B5E57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6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xmlns="" id="{7D857D03-665D-4D33-B7E8-B85D42470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501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xmlns="" id="{65D2C286-1A79-4B52-82F1-D52060269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7663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xmlns="" id="{F0B53ABB-D4AE-4C0B-9902-0C1763EE40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1308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xmlns="" id="{3AE87779-12F2-4327-ADEE-3F31BFB8D3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307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xmlns="" id="{0DCB8055-0EA2-426F-989D-AC9932A17A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2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xmlns="" id="{308EC59B-41AE-4F1B-9364-A00C479F76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2440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xmlns="" id="{BC3965F4-D2B3-4353-A638-332A3F4E70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805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88594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368" userDrawn="1">
          <p15:clr>
            <a:srgbClr val="FBAE40"/>
          </p15:clr>
        </p15:guide>
        <p15:guide id="2" pos="3024" userDrawn="1">
          <p15:clr>
            <a:srgbClr val="FBAE40"/>
          </p15:clr>
        </p15:guide>
        <p15:guide id="3" pos="4680" userDrawn="1">
          <p15:clr>
            <a:srgbClr val="FBAE40"/>
          </p15:clr>
        </p15:guide>
        <p15:guide id="4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61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5CF8EE9-A776-4052-ABB2-29666265C5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CCF2F3BB-127D-44BC-A8EF-A8BB5F5911CA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10D1F30-F118-4A1F-A48F-7E5706959F64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Понедельник, 1 февраля 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C01389E6-C847-4AD0-B56D-D205B2EAB1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61" r:id="rId4"/>
    <p:sldLayoutId id="2147483686" r:id="rId5"/>
    <p:sldLayoutId id="2147483684" r:id="rId6"/>
    <p:sldLayoutId id="2147483681" r:id="rId7"/>
    <p:sldLayoutId id="2147483685" r:id="rId8"/>
    <p:sldLayoutId id="2147483650" r:id="rId9"/>
    <p:sldLayoutId id="2147483653" r:id="rId10"/>
    <p:sldLayoutId id="2147483682" r:id="rId11"/>
    <p:sldLayoutId id="2147483683" r:id="rId12"/>
    <p:sldLayoutId id="2147483679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D5E3C6B7-507C-4330-B4B5-6B3975EF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/>
          <a:p>
            <a:pPr rtl="0"/>
            <a:fld id="{39A857F5-96C8-461D-A78C-38E92FE1C522}" type="slidenum">
              <a:rPr lang="ru-RU" smtClean="0"/>
              <a:pPr rtl="0"/>
              <a:t>1</a:t>
            </a:fld>
            <a:endParaRPr lang="ru-RU" dirty="0"/>
          </a:p>
        </p:txBody>
      </p:sp>
      <p:pic>
        <p:nvPicPr>
          <p:cNvPr id="15" name="Picture 8" descr="Главная - Торгово-промышленная палата г. Алматы | Ассоциация торговых и  промышленных предприятий">
            <a:extLst>
              <a:ext uri="{FF2B5EF4-FFF2-40B4-BE49-F238E27FC236}">
                <a16:creationId xmlns:a16="http://schemas.microsoft.com/office/drawing/2014/main" xmlns="" id="{687A6810-02B5-63B8-B0CD-FA2BEA54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297" y="987386"/>
            <a:ext cx="3699628" cy="34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0633ECE8-8680-16DE-D263-3FFD66D37225}"/>
              </a:ext>
            </a:extLst>
          </p:cNvPr>
          <p:cNvSpPr txBox="1">
            <a:spLocks/>
          </p:cNvSpPr>
          <p:nvPr/>
        </p:nvSpPr>
        <p:spPr>
          <a:xfrm>
            <a:off x="4240696" y="4767961"/>
            <a:ext cx="7951304" cy="11026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sz="2000" i="1" dirty="0">
              <a:solidFill>
                <a:schemeClr val="accent5"/>
              </a:solidFill>
              <a:latin typeface="Arial Narrow" panose="020B0606020202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CC474F-2B83-715C-970D-68453E73F164}"/>
              </a:ext>
            </a:extLst>
          </p:cNvPr>
          <p:cNvSpPr txBox="1"/>
          <p:nvPr/>
        </p:nvSpPr>
        <p:spPr>
          <a:xfrm>
            <a:off x="1" y="1471353"/>
            <a:ext cx="3931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1" dirty="0" smtClean="0">
                <a:solidFill>
                  <a:schemeClr val="bg1"/>
                </a:solidFill>
                <a:latin typeface="Minion Pro Cond" panose="02040706060201020203" pitchFamily="18" charset="0"/>
              </a:rPr>
              <a:t>Отчет о деятельности </a:t>
            </a:r>
            <a:endParaRPr lang="ru-RU" sz="2400" b="1" dirty="0">
              <a:solidFill>
                <a:schemeClr val="bg1"/>
              </a:solidFill>
              <a:latin typeface="Minion Pro Cond" panose="02040706060201020203" pitchFamily="18" charset="0"/>
            </a:endParaRP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inion Pro Cond" panose="02040706060201020203" pitchFamily="18" charset="0"/>
              </a:rPr>
              <a:t>Ассоциации деловых женщин 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inion Pro Cond" panose="02040706060201020203" pitchFamily="18" charset="0"/>
              </a:rPr>
              <a:t>по г. </a:t>
            </a:r>
            <a:r>
              <a:rPr lang="ru-RU" sz="2400" b="1" dirty="0" err="1" smtClean="0">
                <a:solidFill>
                  <a:schemeClr val="bg1"/>
                </a:solidFill>
                <a:latin typeface="Minion Pro Cond" panose="02040706060201020203" pitchFamily="18" charset="0"/>
              </a:rPr>
              <a:t>Нур</a:t>
            </a:r>
            <a:r>
              <a:rPr lang="ru-RU" sz="2400" b="1" dirty="0" smtClean="0">
                <a:solidFill>
                  <a:schemeClr val="bg1"/>
                </a:solidFill>
                <a:latin typeface="Minion Pro Cond" panose="02040706060201020203" pitchFamily="18" charset="0"/>
              </a:rPr>
              <a:t>-Султан </a:t>
            </a:r>
            <a:endParaRPr lang="ru-RU" sz="2400" b="1" dirty="0">
              <a:solidFill>
                <a:schemeClr val="bg1"/>
              </a:solidFill>
              <a:latin typeface="Minion Pro Cond" panose="02040706060201020203" pitchFamily="18" charset="0"/>
            </a:endParaRP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inion Pro Cond" panose="02040706060201020203" pitchFamily="18" charset="0"/>
              </a:rPr>
              <a:t>за январь – июнь 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inion Pro Cond" panose="02040706060201020203" pitchFamily="18" charset="0"/>
              </a:rPr>
              <a:t>2022 года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72BA11-04EF-5FAE-2EEE-8C963342041F}"/>
              </a:ext>
            </a:extLst>
          </p:cNvPr>
          <p:cNvSpPr txBox="1"/>
          <p:nvPr/>
        </p:nvSpPr>
        <p:spPr>
          <a:xfrm>
            <a:off x="4735996" y="5139022"/>
            <a:ext cx="696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MS Reference Sans Serif" panose="020B0604030504040204" pitchFamily="34" charset="0"/>
                <a:ea typeface="Malgun Gothic" panose="020B0503020000020004" pitchFamily="34" charset="-127"/>
              </a:rPr>
              <a:t>«Быть видимой и значимой, а значит, </a:t>
            </a:r>
          </a:p>
          <a:p>
            <a:r>
              <a:rPr lang="ru-RU" sz="2400" dirty="0">
                <a:solidFill>
                  <a:schemeClr val="accent5"/>
                </a:solidFill>
                <a:latin typeface="MS Reference Sans Serif" panose="020B0604030504040204" pitchFamily="34" charset="0"/>
                <a:ea typeface="Malgun Gothic" panose="020B0503020000020004" pitchFamily="34" charset="-127"/>
              </a:rPr>
              <a:t>быть профессионалом и лидером»</a:t>
            </a:r>
          </a:p>
        </p:txBody>
      </p:sp>
    </p:spTree>
    <p:extLst>
      <p:ext uri="{BB962C8B-B14F-4D97-AF65-F5344CB8AC3E}">
        <p14:creationId xmlns:p14="http://schemas.microsoft.com/office/powerpoint/2010/main" xmlns="" val="73898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6558" y="411238"/>
            <a:ext cx="968356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</a:rPr>
              <a:t>Общее количество </a:t>
            </a:r>
            <a:r>
              <a:rPr lang="ru-RU" sz="1700" dirty="0">
                <a:solidFill>
                  <a:srgbClr val="002060"/>
                </a:solidFill>
              </a:rPr>
              <a:t>членов </a:t>
            </a:r>
            <a:r>
              <a:rPr lang="ru-RU" sz="1700" dirty="0" smtClean="0">
                <a:solidFill>
                  <a:srgbClr val="002060"/>
                </a:solidFill>
              </a:rPr>
              <a:t>АДЖ по г</a:t>
            </a:r>
            <a:r>
              <a:rPr lang="ru-RU" sz="1700" dirty="0">
                <a:solidFill>
                  <a:srgbClr val="002060"/>
                </a:solidFill>
              </a:rPr>
              <a:t>. </a:t>
            </a:r>
            <a:r>
              <a:rPr lang="ru-RU" sz="1700" dirty="0" err="1">
                <a:solidFill>
                  <a:srgbClr val="002060"/>
                </a:solidFill>
              </a:rPr>
              <a:t>Нур-Султан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– 22</a:t>
            </a:r>
            <a:endParaRPr lang="ru-RU" sz="1700" dirty="0">
              <a:solidFill>
                <a:srgbClr val="002060"/>
              </a:solidFill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Основное </a:t>
            </a:r>
            <a:r>
              <a:rPr lang="ru-RU" sz="1700" dirty="0" smtClean="0">
                <a:solidFill>
                  <a:srgbClr val="002060"/>
                </a:solidFill>
              </a:rPr>
              <a:t>крыло - </a:t>
            </a:r>
            <a:r>
              <a:rPr lang="ru-RU" sz="1700" dirty="0" smtClean="0">
                <a:solidFill>
                  <a:srgbClr val="002060"/>
                </a:solidFill>
              </a:rPr>
              <a:t>14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членов.  Молодежное крыло - </a:t>
            </a:r>
            <a:r>
              <a:rPr lang="ru-RU" sz="1700" dirty="0" smtClean="0">
                <a:solidFill>
                  <a:srgbClr val="002060"/>
                </a:solidFill>
              </a:rPr>
              <a:t>8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>
                <a:solidFill>
                  <a:srgbClr val="002060"/>
                </a:solidFill>
              </a:rPr>
              <a:t>членов</a:t>
            </a:r>
            <a:endParaRPr lang="ru-RU" sz="17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293-sca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0" y="1134255"/>
            <a:ext cx="6901815" cy="45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94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5346" y="271067"/>
            <a:ext cx="103410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За </a:t>
            </a:r>
            <a:r>
              <a:rPr lang="en-US" sz="2200" dirty="0" smtClean="0">
                <a:solidFill>
                  <a:srgbClr val="002060"/>
                </a:solidFill>
              </a:rPr>
              <a:t>II-</a:t>
            </a:r>
            <a:r>
              <a:rPr lang="kk-KZ" sz="2200" dirty="0" smtClean="0">
                <a:solidFill>
                  <a:srgbClr val="002060"/>
                </a:solidFill>
              </a:rPr>
              <a:t>полугодие </a:t>
            </a:r>
            <a:r>
              <a:rPr lang="ru-RU" sz="2200" dirty="0" smtClean="0">
                <a:solidFill>
                  <a:srgbClr val="002060"/>
                </a:solidFill>
              </a:rPr>
              <a:t>2022 года </a:t>
            </a:r>
            <a:r>
              <a:rPr lang="ru-RU" sz="2200" dirty="0" smtClean="0">
                <a:solidFill>
                  <a:srgbClr val="002060"/>
                </a:solidFill>
              </a:rPr>
              <a:t>состоялось  </a:t>
            </a:r>
            <a:r>
              <a:rPr lang="ru-RU" sz="2200" dirty="0" smtClean="0">
                <a:solidFill>
                  <a:srgbClr val="002060"/>
                </a:solidFill>
              </a:rPr>
              <a:t>1 заседание </a:t>
            </a:r>
            <a:r>
              <a:rPr lang="ru-RU" sz="2200" dirty="0" smtClean="0">
                <a:solidFill>
                  <a:srgbClr val="002060"/>
                </a:solidFill>
              </a:rPr>
              <a:t>членов </a:t>
            </a:r>
            <a:r>
              <a:rPr lang="ru-RU" sz="2200" dirty="0" smtClean="0">
                <a:solidFill>
                  <a:srgbClr val="002060"/>
                </a:solidFill>
              </a:rPr>
              <a:t>Правления, </a:t>
            </a:r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2 встречи «Молодежного Крыла», </a:t>
            </a:r>
            <a:r>
              <a:rPr lang="ru-RU" sz="2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Пресс- конференция</a:t>
            </a:r>
            <a:endParaRPr lang="ru-RU" sz="2200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 descr="WhatsApp Image 2022-10-17 at 12.30.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1750219"/>
            <a:ext cx="3571875" cy="2678906"/>
          </a:xfrm>
          <a:prstGeom prst="rect">
            <a:avLst/>
          </a:prstGeom>
        </p:spPr>
      </p:pic>
      <p:pic>
        <p:nvPicPr>
          <p:cNvPr id="10" name="Рисунок 9" descr="WhatsApp Image 2023-01-16 at 08.57.39 (1).jpeg"/>
          <p:cNvPicPr>
            <a:picLocks noChangeAspect="1"/>
          </p:cNvPicPr>
          <p:nvPr/>
        </p:nvPicPr>
        <p:blipFill>
          <a:blip r:embed="rId3"/>
          <a:srcRect t="9722" b="12222"/>
          <a:stretch>
            <a:fillRect/>
          </a:stretch>
        </p:blipFill>
        <p:spPr>
          <a:xfrm>
            <a:off x="4581525" y="1503680"/>
            <a:ext cx="3469880" cy="3611245"/>
          </a:xfrm>
          <a:prstGeom prst="rect">
            <a:avLst/>
          </a:prstGeom>
        </p:spPr>
      </p:pic>
      <p:pic>
        <p:nvPicPr>
          <p:cNvPr id="11" name="Рисунок 10" descr="WhatsApp Image 2023-01-16 at 08.56.58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50" y="16954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82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342C8D1-EA97-AFC2-C9FB-65543A0A04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6827" b="7498"/>
          <a:stretch/>
        </p:blipFill>
        <p:spPr>
          <a:xfrm>
            <a:off x="6515704" y="3424759"/>
            <a:ext cx="5097175" cy="2892993"/>
          </a:xfr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4EC0D98-8F5F-BD5D-619B-04670F1FA9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603" b="5603"/>
          <a:stretch>
            <a:fillRect/>
          </a:stretch>
        </p:blipFill>
        <p:spPr>
          <a:xfrm>
            <a:off x="6515705" y="82951"/>
            <a:ext cx="5097175" cy="32496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52E22F-65B5-BBA9-86E4-0F7DB248B255}"/>
              </a:ext>
            </a:extLst>
          </p:cNvPr>
          <p:cNvSpPr txBox="1"/>
          <p:nvPr/>
        </p:nvSpPr>
        <p:spPr>
          <a:xfrm>
            <a:off x="465288" y="1135607"/>
            <a:ext cx="55409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          Февраль 2022 г.</a:t>
            </a:r>
          </a:p>
          <a:p>
            <a:endParaRPr lang="ru-RU" sz="2400" b="1" i="1" dirty="0" smtClean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  <a:p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В </a:t>
            </a:r>
            <a:r>
              <a:rPr lang="ru-RU" sz="2400" b="0" i="1" dirty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рамках </a:t>
            </a:r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проекта деловые связи в ОАЭ </a:t>
            </a:r>
            <a:r>
              <a:rPr lang="ru-RU" sz="2400" b="0" i="1" dirty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прошла знаковая встреча </a:t>
            </a:r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 АДЖК с </a:t>
            </a:r>
            <a:r>
              <a:rPr lang="ru-RU" sz="2400" b="0" i="1" dirty="0" err="1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Советм</a:t>
            </a:r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 </a:t>
            </a:r>
            <a:r>
              <a:rPr lang="ru-RU" sz="2400" b="0" i="1" dirty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деловых женщин Объединенных Арабских </a:t>
            </a:r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Эмиратов </a:t>
            </a:r>
            <a:r>
              <a:rPr lang="ru-RU" sz="2400" b="0" i="1" dirty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и посещение </a:t>
            </a:r>
            <a:endParaRPr lang="ru-RU" sz="2400" b="0" i="1" dirty="0" smtClean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  <a:p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выставки </a:t>
            </a:r>
            <a:r>
              <a:rPr lang="ru-RU" sz="2400" b="0" i="1" dirty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"</a:t>
            </a:r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ЭКСПО-2020</a:t>
            </a:r>
            <a:r>
              <a:rPr lang="ru-RU" sz="2400" b="0" i="1" dirty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"</a:t>
            </a:r>
            <a:endParaRPr lang="ru-RU" sz="2400" i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3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4C6ED3-13A4-4C80-9C81-CB6CC8D7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6D853837-26C5-47BD-A51B-085EDF92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D66F9C-CDA7-F79C-0D62-8993C6277D21}"/>
              </a:ext>
            </a:extLst>
          </p:cNvPr>
          <p:cNvSpPr txBox="1"/>
          <p:nvPr/>
        </p:nvSpPr>
        <p:spPr>
          <a:xfrm>
            <a:off x="247649" y="4927412"/>
            <a:ext cx="11401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На выставке «Лучших товаров </a:t>
            </a:r>
            <a:r>
              <a:rPr lang="ru-RU" sz="2400" b="0" dirty="0" err="1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Кызылорды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 дизайнеры Дана Марлен и </a:t>
            </a:r>
            <a:r>
              <a:rPr lang="ru-RU" sz="2400" b="0" dirty="0" err="1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Айман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Абди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 представляют свои дизайнерские одежды»</a:t>
            </a:r>
            <a:endParaRPr lang="ru-RU" sz="240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Рисунок 6" descr="WhatsApp Image 2023-01-16 at 08.56.58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4" y="266700"/>
            <a:ext cx="5397501" cy="40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52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3025" y="5400586"/>
            <a:ext cx="4410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0" dirty="0" smtClean="0">
                <a:solidFill>
                  <a:srgbClr val="003366"/>
                </a:solidFill>
              </a:rPr>
              <a:t>В офисе АДЖК </a:t>
            </a:r>
            <a:r>
              <a:rPr lang="ru-RU" kern="100" dirty="0" err="1" smtClean="0">
                <a:solidFill>
                  <a:srgbClr val="003366"/>
                </a:solidFill>
              </a:rPr>
              <a:t>коуч</a:t>
            </a:r>
            <a:r>
              <a:rPr lang="ru-RU" kern="100" dirty="0" smtClean="0">
                <a:solidFill>
                  <a:srgbClr val="003366"/>
                </a:solidFill>
              </a:rPr>
              <a:t> </a:t>
            </a:r>
            <a:r>
              <a:rPr lang="ru-RU" kern="100" dirty="0" smtClean="0">
                <a:solidFill>
                  <a:srgbClr val="003366"/>
                </a:solidFill>
              </a:rPr>
              <a:t>Ким Диана провела Мастер-класс и медитацию  </a:t>
            </a:r>
            <a:endParaRPr lang="ru-RU" dirty="0"/>
          </a:p>
        </p:txBody>
      </p:sp>
      <p:pic>
        <p:nvPicPr>
          <p:cNvPr id="8" name="Рисунок 7" descr="WhatsApp Image 2023-01-16 at 08.58.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1475"/>
            <a:ext cx="3700463" cy="4933950"/>
          </a:xfrm>
          <a:prstGeom prst="rect">
            <a:avLst/>
          </a:prstGeom>
        </p:spPr>
      </p:pic>
      <p:pic>
        <p:nvPicPr>
          <p:cNvPr id="9" name="Рисунок 8" descr="WhatsApp Image 2023-01-16 at 09.15.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313725"/>
            <a:ext cx="3427216" cy="49440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76975" y="5381536"/>
            <a:ext cx="4410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0" dirty="0" smtClean="0">
                <a:solidFill>
                  <a:srgbClr val="003366"/>
                </a:solidFill>
              </a:rPr>
              <a:t>Стилист провела для членов «Молодежного Крыла» мастер-класс по имиджу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334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C653A3-8E68-0E37-2EA1-8BED6459E559}"/>
              </a:ext>
            </a:extLst>
          </p:cNvPr>
          <p:cNvSpPr txBox="1"/>
          <p:nvPr/>
        </p:nvSpPr>
        <p:spPr>
          <a:xfrm>
            <a:off x="2964759" y="1758459"/>
            <a:ext cx="6379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dirty="0" smtClean="0">
                <a:solidFill>
                  <a:srgbClr val="FF0000"/>
                </a:solidFill>
                <a:effectLst/>
                <a:latin typeface="MS Reference Sans Serif" panose="020B0604030504040204" pitchFamily="34" charset="0"/>
              </a:rPr>
              <a:t>Благодарю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з</a:t>
            </a:r>
            <a:r>
              <a:rPr lang="ru-RU" sz="3600" dirty="0" smtClean="0">
                <a:solidFill>
                  <a:srgbClr val="FF0000"/>
                </a:solidFill>
                <a:latin typeface="MS Reference Sans Serif" panose="020B0604030504040204" pitchFamily="34" charset="0"/>
              </a:rPr>
              <a:t>а внимание!</a:t>
            </a:r>
            <a:endParaRPr lang="ru-RU" sz="3600" dirty="0">
              <a:solidFill>
                <a:srgbClr val="FF0000"/>
              </a:solidFill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0039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74514614.tgt.Office_50301353_TF89309463_Win32_OJ112196155.potx" id="{8A7F4949-8952-43C0-98BB-C378658821EF}" vid="{1AED09B2-38D5-4DDD-96E4-5B5D9A6840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51EB17-D597-42E7-995C-18B75FCBF2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43E0E-1DE3-4D32-85EB-739731B9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123E8-1B6B-49B5-873D-A8D01C369B68}">
  <ds:schemaRefs>
    <ds:schemaRef ds:uri="http://purl.org/dc/elements/1.1/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Градиентная заливка</Template>
  <TotalTime>4292</TotalTime>
  <Words>155</Words>
  <Application>Microsoft Office PowerPoint</Application>
  <PresentationFormat>Произвольный</PresentationFormat>
  <Paragraphs>30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GradientRiseVTI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Zamira Altybaeva</dc:creator>
  <cp:lastModifiedBy>1</cp:lastModifiedBy>
  <cp:revision>83</cp:revision>
  <dcterms:created xsi:type="dcterms:W3CDTF">2022-06-10T10:40:36Z</dcterms:created>
  <dcterms:modified xsi:type="dcterms:W3CDTF">2023-01-16T03:18:54Z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