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8" r:id="rId5"/>
    <p:sldId id="322" r:id="rId6"/>
    <p:sldId id="275" r:id="rId7"/>
    <p:sldId id="311" r:id="rId8"/>
    <p:sldId id="293" r:id="rId9"/>
    <p:sldId id="290" r:id="rId10"/>
    <p:sldId id="318" r:id="rId11"/>
    <p:sldId id="317" r:id="rId12"/>
    <p:sldId id="292" r:id="rId13"/>
    <p:sldId id="319" r:id="rId14"/>
    <p:sldId id="321" r:id="rId15"/>
    <p:sldId id="280" r:id="rId16"/>
    <p:sldId id="287" r:id="rId17"/>
    <p:sldId id="320" r:id="rId18"/>
    <p:sldId id="314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66"/>
    <a:srgbClr val="1E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598" autoAdjust="0"/>
  </p:normalViewPr>
  <p:slideViewPr>
    <p:cSldViewPr snapToGrid="0">
      <p:cViewPr varScale="1">
        <p:scale>
          <a:sx n="89" d="100"/>
          <a:sy n="89" d="100"/>
        </p:scale>
        <p:origin x="27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B36E9FE-FC7C-483A-A2DF-917ABAFEE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260067E-EBDD-48C7-A809-9760F12B6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7F17-C2C5-4230-9F89-362FD129F089}" type="datetime1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10FEB3F-85C2-4F75-B1D6-F1987D609D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5B4D7A-EF2B-4DBA-8739-299247F2E1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C03FB-A4EA-4099-B643-3686B1B468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0744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961F58-C1C8-4E5D-9F44-45FD0B46C4F8}" type="datetime1">
              <a:rPr lang="ru-RU" smtClean="0"/>
              <a:t>24.01.2023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0E6F85-6220-421D-9203-84F526C4C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24.01.2023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78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24.01.2023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31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24.01.2023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52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9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24.01.2023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13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872B3F-5466-4E21-9625-D2E7EF8AE9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A9C9681-23B7-4B8A-A253-C2BC09AA1F08}" type="datetime1">
              <a:rPr lang="ru-RU" smtClean="0"/>
              <a:t>24.01.2023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2728D19-281F-4946-9684-65A557653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412D4F2-D8CF-48D7-8E93-9342D2AE3950}"/>
              </a:ext>
            </a:extLst>
          </p:cNvPr>
          <p:cNvSpPr/>
          <p:nvPr userDrawn="1"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81071F9-5F9E-43AF-B1F9-8F94CCA0D1D0}"/>
              </a:ext>
            </a:extLst>
          </p:cNvPr>
          <p:cNvSpPr/>
          <p:nvPr userDrawn="1"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54D1A4-E8FD-4E5A-A528-35498A356680}"/>
              </a:ext>
            </a:extLst>
          </p:cNvPr>
          <p:cNvSpPr/>
          <p:nvPr userDrawn="1"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xmlns="" id="{ED6FD0CF-1406-477D-A12B-53DC561B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230DFABF-2A96-46EC-8C35-1C4A9D0A0739}"/>
              </a:ext>
            </a:extLst>
          </p:cNvPr>
          <p:cNvSpPr/>
          <p:nvPr userDrawn="1"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1" name="Подзаголовок 7">
            <a:extLst>
              <a:ext uri="{FF2B5EF4-FFF2-40B4-BE49-F238E27FC236}">
                <a16:creationId xmlns:a16="http://schemas.microsoft.com/office/drawing/2014/main" xmlns="" id="{A943203E-4446-4D2D-AFEE-C3BCE752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 rtlCol="0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sz="1400" b="0">
                <a:solidFill>
                  <a:schemeClr val="bg1"/>
                </a:solidFill>
                <a:latin typeface="+mj-lt"/>
              </a:rPr>
              <a:t>Образец подзаголовка</a:t>
            </a:r>
            <a:endParaRPr lang="ru-RU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D7662E6F-0458-41D6-A36A-37011FA74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3302" y="3351746"/>
            <a:ext cx="7519558" cy="3506255"/>
          </a:xfrm>
          <a:custGeom>
            <a:avLst/>
            <a:gdLst>
              <a:gd name="connsiteX0" fmla="*/ 3759779 w 7519558"/>
              <a:gd name="connsiteY0" fmla="*/ 0 h 3506255"/>
              <a:gd name="connsiteX1" fmla="*/ 7513560 w 7519558"/>
              <a:gd name="connsiteY1" fmla="*/ 3387468 h 3506255"/>
              <a:gd name="connsiteX2" fmla="*/ 7519558 w 7519558"/>
              <a:gd name="connsiteY2" fmla="*/ 3506255 h 3506255"/>
              <a:gd name="connsiteX3" fmla="*/ 0 w 7519558"/>
              <a:gd name="connsiteY3" fmla="*/ 3506255 h 3506255"/>
              <a:gd name="connsiteX4" fmla="*/ 5998 w 7519558"/>
              <a:gd name="connsiteY4" fmla="*/ 3387468 h 3506255"/>
              <a:gd name="connsiteX5" fmla="*/ 3759779 w 7519558"/>
              <a:gd name="connsiteY5" fmla="*/ 0 h 35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имое с 2 столбцами (слайд для сравне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3200400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040" y="2109976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2040" y="3016183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xmlns="" id="{5A7CDD05-39F5-4344-992F-995A7F9E8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0" y="2112263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xmlns="" id="{93C996A2-0E21-4652-A9DD-F74F8BC040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0" y="3018470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7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01A8306-2063-4EE3-B249-F2AA08C30A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3E64438-1D32-4E70-8582-6A520002B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4954AC3-129F-4075-B216-D22A2C240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170122" y="389706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17117C9-4AC1-4174-8CED-D839A0508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FDBA4B60-FD16-4BB9-99BE-945815D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3200">
                <a:solidFill>
                  <a:schemeClr val="bg1"/>
                </a:solidFill>
              </a:rPr>
              <a:t>Образец заголовка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3648B8AB-3038-447E-A760-83F9D99003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F4B1264E-7B5A-4325-840D-E1994D41E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8576" y="75895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5">
            <a:extLst>
              <a:ext uri="{FF2B5EF4-FFF2-40B4-BE49-F238E27FC236}">
                <a16:creationId xmlns:a16="http://schemas.microsoft.com/office/drawing/2014/main" xmlns="" id="{30B566CA-63FC-43A4-A9E1-7EC3164CB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08576" y="359359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7DBD15FE-44A7-4CA5-815B-71FF4994DB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9901" y="693738"/>
            <a:ext cx="3522980" cy="5446712"/>
          </a:xfrm>
        </p:spPr>
        <p:txBody>
          <a:bodyPr rtlCol="0" anchor="ctr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6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9C97D6C-07B7-434E-BBAE-19379570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2800"/>
              <a:t>Образец заголовка</a:t>
            </a:r>
            <a:endParaRPr lang="ru-RU" sz="280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DA2D2C88-FFBE-4F25-871F-68A09C5F5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9872" cy="6409944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8D0529A2-5928-42C4-B397-6AEE7520D2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43938" y="2530475"/>
            <a:ext cx="3023806" cy="3427413"/>
          </a:xfrm>
        </p:spPr>
        <p:txBody>
          <a:bodyPr rtlCol="0"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03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rtlCol="0" anchor="b"/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rtlCol="0" anchor="b"/>
          <a:lstStyle>
            <a:lvl1pPr>
              <a:defRPr sz="3200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306F3896-19D4-4232-82CE-6C81979F6F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6F7B3B56-B1E0-482A-BCB7-F6DFF267F4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184687" y="1185453"/>
            <a:ext cx="6408742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966FDA2-772B-4D2A-AB6A-EE70A258E8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43780" y="3413921"/>
            <a:ext cx="195104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113291B3-B6EE-40A3-8DD7-FA478AD26E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-364225" y="1757079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D997F7F-035E-456B-A91D-4491044624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7595" y="413658"/>
            <a:ext cx="4400609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10052647-C66D-4244-962F-2AA82F9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125336" cy="361158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4">
            <a:extLst>
              <a:ext uri="{FF2B5EF4-FFF2-40B4-BE49-F238E27FC236}">
                <a16:creationId xmlns:a16="http://schemas.microsoft.com/office/drawing/2014/main" xmlns="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8375" y="863600"/>
            <a:ext cx="3441700" cy="5130800"/>
          </a:xfrm>
        </p:spPr>
        <p:txBody>
          <a:bodyPr rtlCol="0" anchor="ctr"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xmlns="" id="{25D66CC0-A06E-4254-AAF8-8DA80B019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7384" y="8686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39">
            <a:extLst>
              <a:ext uri="{FF2B5EF4-FFF2-40B4-BE49-F238E27FC236}">
                <a16:creationId xmlns:a16="http://schemas.microsoft.com/office/drawing/2014/main" xmlns="" id="{9E32C36A-291F-44F8-81D5-1899179E0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384" y="2688336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39">
            <a:extLst>
              <a:ext uri="{FF2B5EF4-FFF2-40B4-BE49-F238E27FC236}">
                <a16:creationId xmlns:a16="http://schemas.microsoft.com/office/drawing/2014/main" xmlns="" id="{E44311D2-BC20-4706-9F00-7D9178FB0A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384" y="45262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5" name="Дата 3">
            <a:extLst>
              <a:ext uri="{FF2B5EF4-FFF2-40B4-BE49-F238E27FC236}">
                <a16:creationId xmlns:a16="http://schemas.microsoft.com/office/drawing/2014/main" xmlns="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xmlns="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92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0A4A873-9306-44F1-9047-F853F008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93" y="457200"/>
            <a:ext cx="6230956" cy="1569368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xmlns="" id="{6702E7C4-3925-41D8-8339-6521FE726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347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xmlns="" id="{D748BF23-0309-4049-B999-7977CE56B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0694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11">
            <a:extLst>
              <a:ext uri="{FF2B5EF4-FFF2-40B4-BE49-F238E27FC236}">
                <a16:creationId xmlns:a16="http://schemas.microsoft.com/office/drawing/2014/main" xmlns="" id="{342D563E-638C-4E20-9FB7-739D6E4A9A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810409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0438" y="2368550"/>
            <a:ext cx="6230411" cy="3390900"/>
          </a:xfrm>
        </p:spPr>
        <p:txBody>
          <a:bodyPr rtlCol="0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ru-RU"/>
              <a:t>Содержимое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06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AE2DFFA2-22D4-4919-9C0C-45E51AF578AC}"/>
              </a:ext>
            </a:extLst>
          </p:cNvPr>
          <p:cNvSpPr/>
          <p:nvPr userDrawn="1"/>
        </p:nvSpPr>
        <p:spPr>
          <a:xfrm rot="5400000" flipH="1">
            <a:off x="-152592" y="162118"/>
            <a:ext cx="6400418" cy="609523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24FBF45C-4020-4F59-8E88-4006B53BE427}"/>
              </a:ext>
            </a:extLst>
          </p:cNvPr>
          <p:cNvSpPr/>
          <p:nvPr userDrawn="1"/>
        </p:nvSpPr>
        <p:spPr>
          <a:xfrm rot="5400000" flipH="1">
            <a:off x="-161024" y="143687"/>
            <a:ext cx="6400418" cy="611304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87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BFCE23BB-F1B6-4676-BAD7-56273E800FEB}"/>
              </a:ext>
            </a:extLst>
          </p:cNvPr>
          <p:cNvSpPr/>
          <p:nvPr userDrawn="1"/>
        </p:nvSpPr>
        <p:spPr>
          <a:xfrm rot="5400000" flipH="1">
            <a:off x="1932850" y="2249496"/>
            <a:ext cx="2211724" cy="611304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3136A792-3F80-40BE-96DB-0CDC51B9AA89}"/>
              </a:ext>
            </a:extLst>
          </p:cNvPr>
          <p:cNvSpPr/>
          <p:nvPr userDrawn="1"/>
        </p:nvSpPr>
        <p:spPr>
          <a:xfrm rot="6097846">
            <a:off x="767675" y="747345"/>
            <a:ext cx="4808302" cy="4808302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0A3C02BB-F8E9-47C7-AF5B-34F4E0DF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54" y="987237"/>
            <a:ext cx="4506259" cy="2976491"/>
          </a:xfrm>
        </p:spPr>
        <p:txBody>
          <a:bodyPr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xmlns="" id="{585BD763-B468-4FE3-BCE8-C2E276B77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54" y="4393824"/>
            <a:ext cx="4506259" cy="1597145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 sz="1400">
                <a:solidFill>
                  <a:schemeClr val="bg1"/>
                </a:solidFill>
              </a:rPr>
              <a:t>Образец подзаголовка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xmlns="" id="{D482A36A-6BEB-495C-8399-9E9EA28C2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1152" y="627063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7" name="Рисунок 45">
            <a:extLst>
              <a:ext uri="{FF2B5EF4-FFF2-40B4-BE49-F238E27FC236}">
                <a16:creationId xmlns:a16="http://schemas.microsoft.com/office/drawing/2014/main" xmlns="" id="{23DC67C7-2D14-4866-B487-E6C7EF2D18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152" y="3621024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8" name="Дата 1">
            <a:extLst>
              <a:ext uri="{FF2B5EF4-FFF2-40B4-BE49-F238E27FC236}">
                <a16:creationId xmlns:a16="http://schemas.microsoft.com/office/drawing/2014/main" xmlns="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9" name="Номер слайда 3">
            <a:extLst>
              <a:ext uri="{FF2B5EF4-FFF2-40B4-BE49-F238E27FC236}">
                <a16:creationId xmlns:a16="http://schemas.microsoft.com/office/drawing/2014/main" xmlns="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0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C0C88D-87E5-47C3-AA92-269E45C85D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10190163" cy="34686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4D12C7D5-A921-47A9-8619-DD3D6EC81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4315B16-F859-4692-83E7-34DB86837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C0C88D-87E5-47C3-AA92-269E45C85D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3" y="2865438"/>
            <a:ext cx="10240960" cy="270865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4D12C7D5-A921-47A9-8619-DD3D6EC81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4315B16-F859-4692-83E7-34DB86837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4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B46EB34-1B8B-4396-BFD2-98D14076D4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3E69A3D-D17E-4FD6-87AB-82FA30AC0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038600" y="4463552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CAE216A4-83E5-4AF8-83B6-82171757B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743141D-24A2-4BE2-B276-C20C06CB96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xmlns="" id="{A35F720A-671B-47F4-88B8-83CD2FE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229073" cy="117155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 sz="3600">
                <a:solidFill>
                  <a:schemeClr val="bg1"/>
                </a:solidFill>
              </a:rPr>
              <a:t>Образец заголовка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xmlns="" id="{38168417-C3D6-45B7-898A-D94F37EA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ru-RU" sz="1200">
                <a:solidFill>
                  <a:schemeClr val="bg1"/>
                </a:solidFill>
              </a:rPr>
              <a:t>Образец подзаголовка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7B0F7C81-3A6B-4709-B144-6A0DFEF3B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62272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ABBCEB0-C572-483A-88B2-C65A607EC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4DDF8D-E0F6-454C-9BC5-15EF5630F5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xmlns="" id="{382B2655-24B6-4245-8B87-EE7F13887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80030"/>
            <a:ext cx="10240903" cy="1009934"/>
          </a:xfrm>
        </p:spPr>
        <p:txBody>
          <a:bodyPr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команда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E1866142-B2E0-46DB-B8B4-2078CE7804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13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C386A221-28CD-49DF-AF22-78815A6E2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7600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3671C398-D779-4B1A-BD2F-395D1F3F8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1928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xmlns="" id="{C283C6BE-C8D0-4726-B217-58FE337E5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7112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xmlns="" id="{035F3E11-74CF-4460-9FF3-DD91B5E57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36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xmlns="" id="{7D857D03-665D-4D33-B7E8-B85D42470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501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xmlns="" id="{65D2C286-1A79-4B52-82F1-D520602693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663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xmlns="" id="{F0B53ABB-D4AE-4C0B-9902-0C1763EE40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1308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xmlns="" id="{3AE87779-12F2-4327-ADEE-3F31BFB8D3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307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xmlns="" id="{0DCB8055-0EA2-426F-989D-AC9932A17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952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xmlns="" id="{308EC59B-41AE-4F1B-9364-A00C479F7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440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xmlns="" id="{BC3965F4-D2B3-4353-A638-332A3F4E7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805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859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3024" userDrawn="1">
          <p15:clr>
            <a:srgbClr val="FBAE40"/>
          </p15:clr>
        </p15:guide>
        <p15:guide id="3" pos="4680" userDrawn="1">
          <p15:clr>
            <a:srgbClr val="FBAE40"/>
          </p15:clr>
        </p15:guide>
        <p15:guide id="4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E5CF8EE9-A776-4052-ABB2-29666265C5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CCF2F3BB-127D-44BC-A8EF-A8BB5F5911CA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010D1F30-F118-4A1F-A48F-7E5706959F64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dirty="0"/>
              <a:t>Понедельник, 1 февраля 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C01389E6-C847-4AD0-B56D-D205B2EAB1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61" r:id="rId4"/>
    <p:sldLayoutId id="2147483686" r:id="rId5"/>
    <p:sldLayoutId id="2147483684" r:id="rId6"/>
    <p:sldLayoutId id="2147483681" r:id="rId7"/>
    <p:sldLayoutId id="2147483685" r:id="rId8"/>
    <p:sldLayoutId id="2147483650" r:id="rId9"/>
    <p:sldLayoutId id="2147483653" r:id="rId10"/>
    <p:sldLayoutId id="2147483682" r:id="rId11"/>
    <p:sldLayoutId id="2147483683" r:id="rId12"/>
    <p:sldLayoutId id="2147483679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1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xmlns="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97" y="987386"/>
            <a:ext cx="3699628" cy="34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CC474F-2B83-715C-970D-68453E73F164}"/>
              </a:ext>
            </a:extLst>
          </p:cNvPr>
          <p:cNvSpPr txBox="1"/>
          <p:nvPr/>
        </p:nvSpPr>
        <p:spPr>
          <a:xfrm>
            <a:off x="1" y="1471353"/>
            <a:ext cx="39319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dirty="0" smtClean="0">
                <a:solidFill>
                  <a:schemeClr val="bg1"/>
                </a:solidFill>
                <a:latin typeface="Minion Pro Cond" panose="02040706060201020203" pitchFamily="18" charset="0"/>
              </a:rPr>
              <a:t>Отчет </a:t>
            </a:r>
          </a:p>
          <a:p>
            <a:pPr algn="ctr" rtl="0"/>
            <a:r>
              <a:rPr lang="ru-RU" sz="2400" b="1" dirty="0" smtClean="0">
                <a:solidFill>
                  <a:schemeClr val="bg1"/>
                </a:solidFill>
                <a:latin typeface="Minion Pro Cond" panose="02040706060201020203" pitchFamily="18" charset="0"/>
              </a:rPr>
              <a:t>о деятельности </a:t>
            </a:r>
            <a:endParaRPr lang="ru-RU" sz="2400" b="1" dirty="0">
              <a:solidFill>
                <a:schemeClr val="bg1"/>
              </a:solidFill>
              <a:latin typeface="Minion Pro Cond" panose="02040706060201020203" pitchFamily="18" charset="0"/>
            </a:endParaRP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Minion Pro Cond" panose="02040706060201020203" pitchFamily="18" charset="0"/>
              </a:rPr>
              <a:t>Ассоциации деловых женщин 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Minion Pro Cond" panose="02040706060201020203" pitchFamily="18" charset="0"/>
              </a:rPr>
              <a:t>по г. </a:t>
            </a:r>
            <a:r>
              <a:rPr lang="ru-RU" sz="2400" b="1" dirty="0" smtClean="0">
                <a:solidFill>
                  <a:schemeClr val="bg1"/>
                </a:solidFill>
                <a:latin typeface="Minion Pro Cond" panose="02040706060201020203" pitchFamily="18" charset="0"/>
              </a:rPr>
              <a:t>Астана</a:t>
            </a:r>
            <a:endParaRPr lang="ru-RU" sz="2400" b="1" dirty="0">
              <a:solidFill>
                <a:schemeClr val="bg1"/>
              </a:solidFill>
              <a:latin typeface="Minion Pro Cond" panose="02040706060201020203" pitchFamily="18" charset="0"/>
            </a:endParaRP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Minion Pro Cond" panose="02040706060201020203" pitchFamily="18" charset="0"/>
              </a:rPr>
              <a:t>за </a:t>
            </a:r>
            <a:r>
              <a:rPr lang="ru-RU" sz="2400" b="1" dirty="0" smtClean="0">
                <a:solidFill>
                  <a:schemeClr val="bg1"/>
                </a:solidFill>
                <a:latin typeface="Minion Pro Cond" panose="02040706060201020203" pitchFamily="18" charset="0"/>
              </a:rPr>
              <a:t>сентябрь-декабрь</a:t>
            </a:r>
            <a:endParaRPr lang="ru-RU" sz="2400" b="1" dirty="0">
              <a:solidFill>
                <a:schemeClr val="bg1"/>
              </a:solidFill>
              <a:latin typeface="Minion Pro Cond" panose="02040706060201020203" pitchFamily="18" charset="0"/>
            </a:endParaRP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Minion Pro Cond" panose="02040706060201020203" pitchFamily="18" charset="0"/>
              </a:rPr>
              <a:t>2022 года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C72BA11-04EF-5FAE-2EEE-8C963342041F}"/>
              </a:ext>
            </a:extLst>
          </p:cNvPr>
          <p:cNvSpPr txBox="1"/>
          <p:nvPr/>
        </p:nvSpPr>
        <p:spPr>
          <a:xfrm>
            <a:off x="4735996" y="5139022"/>
            <a:ext cx="6960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/>
                </a:solidFill>
                <a:latin typeface="MS Reference Sans Serif" panose="020B0604030504040204" pitchFamily="34" charset="0"/>
                <a:ea typeface="Malgun Gothic" panose="020B0503020000020004" pitchFamily="34" charset="-127"/>
              </a:rPr>
              <a:t>«Быть видимой и значимой, а значит, </a:t>
            </a:r>
          </a:p>
          <a:p>
            <a:pPr algn="ctr"/>
            <a:r>
              <a:rPr lang="ru-RU" sz="2400" dirty="0">
                <a:solidFill>
                  <a:schemeClr val="accent5"/>
                </a:solidFill>
                <a:latin typeface="MS Reference Sans Serif" panose="020B0604030504040204" pitchFamily="34" charset="0"/>
                <a:ea typeface="Malgun Gothic" panose="020B0503020000020004" pitchFamily="34" charset="-127"/>
              </a:rPr>
              <a:t>быть профессионалом и лидером»</a:t>
            </a:r>
          </a:p>
        </p:txBody>
      </p:sp>
    </p:spTree>
    <p:extLst>
      <p:ext uri="{BB962C8B-B14F-4D97-AF65-F5344CB8AC3E}">
        <p14:creationId xmlns:p14="http://schemas.microsoft.com/office/powerpoint/2010/main" val="73898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52E22F-65B5-BBA9-86E4-0F7DB248B255}"/>
              </a:ext>
            </a:extLst>
          </p:cNvPr>
          <p:cNvSpPr txBox="1"/>
          <p:nvPr/>
        </p:nvSpPr>
        <p:spPr>
          <a:xfrm>
            <a:off x="247440" y="1763047"/>
            <a:ext cx="55409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1" dirty="0" smtClean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В  рамках программы «Деловые связи» начало функционировать мобильное приложение: </a:t>
            </a:r>
            <a:r>
              <a:rPr lang="en-US" sz="2400" b="0" i="1" dirty="0" smtClean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BW</a:t>
            </a:r>
            <a:r>
              <a:rPr lang="ru-RU" sz="2400" b="0" i="1" dirty="0" smtClean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.К</a:t>
            </a:r>
            <a:r>
              <a:rPr lang="en-US" sz="2400" b="0" i="1" dirty="0" smtClean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Z</a:t>
            </a:r>
          </a:p>
          <a:p>
            <a:r>
              <a:rPr lang="kk-KZ" sz="24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Члены АДЖК провели фотосессию</a:t>
            </a:r>
            <a:r>
              <a:rPr lang="ru-RU" sz="24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, зарегистрировались в приложении и начинают пользоваться его возможностями</a:t>
            </a:r>
            <a:endParaRPr lang="ru-RU" sz="2200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4"/>
          <a:stretch/>
        </p:blipFill>
        <p:spPr>
          <a:xfrm>
            <a:off x="7584245" y="474784"/>
            <a:ext cx="3335801" cy="2119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245" y="2800518"/>
            <a:ext cx="3335801" cy="37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4C6ED3-13A4-4C80-9C81-CB6CC8D7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D66F9C-CDA7-F79C-0D62-8993C6277D21}"/>
              </a:ext>
            </a:extLst>
          </p:cNvPr>
          <p:cNvSpPr txBox="1"/>
          <p:nvPr/>
        </p:nvSpPr>
        <p:spPr>
          <a:xfrm>
            <a:off x="379561" y="4927412"/>
            <a:ext cx="11645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Начал работу </a:t>
            </a:r>
            <a:r>
              <a:rPr lang="en-US" sz="2400" dirty="0" smtClean="0"/>
              <a:t>V </a:t>
            </a:r>
            <a:r>
              <a:rPr lang="ru-RU" sz="2400" dirty="0"/>
              <a:t>ежегодный республиканский конкурс «Караван доброты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18.10.2022 года АДЖ по г. Астана совместно с отделом внутренней политики </a:t>
            </a:r>
            <a:r>
              <a:rPr lang="ru-RU" sz="2400" dirty="0" err="1" smtClean="0"/>
              <a:t>акимата</a:t>
            </a:r>
            <a:r>
              <a:rPr lang="ru-RU" sz="2400" dirty="0" smtClean="0"/>
              <a:t> г. Астаны провела пресс-конференцию.</a:t>
            </a:r>
          </a:p>
          <a:p>
            <a:r>
              <a:rPr lang="ru-RU" sz="2400" dirty="0" smtClean="0"/>
              <a:t>До 31.12.202 года рабочей группой были принято 105 заявок по 7 номинациям. 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439948"/>
            <a:ext cx="5216704" cy="3476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" t="28050" r="1342" b="21132"/>
          <a:stretch/>
        </p:blipFill>
        <p:spPr>
          <a:xfrm>
            <a:off x="6611428" y="441070"/>
            <a:ext cx="5143500" cy="34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10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B4425451-8618-441E-9D12-2D59D6AD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D55F055-3638-9652-C70C-87D1028FF6D6}"/>
              </a:ext>
            </a:extLst>
          </p:cNvPr>
          <p:cNvSpPr txBox="1"/>
          <p:nvPr/>
        </p:nvSpPr>
        <p:spPr>
          <a:xfrm>
            <a:off x="526210" y="182954"/>
            <a:ext cx="11015933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Участие в </a:t>
            </a:r>
            <a:r>
              <a:rPr lang="ru-RU" sz="2400" dirty="0" smtClean="0"/>
              <a:t>благотворительных мероприятиях </a:t>
            </a:r>
            <a:r>
              <a:rPr lang="ru-RU" sz="2400" dirty="0"/>
              <a:t>в </a:t>
            </a:r>
            <a:endParaRPr lang="ru-RU" sz="2400" dirty="0" smtClean="0"/>
          </a:p>
          <a:p>
            <a:pPr algn="ctr"/>
            <a:r>
              <a:rPr lang="ru-RU" sz="2400" dirty="0" smtClean="0"/>
              <a:t>Центре </a:t>
            </a:r>
            <a:r>
              <a:rPr lang="ru-RU" sz="2400" dirty="0"/>
              <a:t>поддержки института семьи «</a:t>
            </a:r>
            <a:r>
              <a:rPr lang="ru-RU" sz="2400" dirty="0" err="1"/>
              <a:t>Жанұя</a:t>
            </a:r>
            <a:r>
              <a:rPr lang="ru-RU" sz="2400" dirty="0" smtClean="0"/>
              <a:t>»</a:t>
            </a:r>
          </a:p>
          <a:p>
            <a:pPr algn="ctr"/>
            <a:endParaRPr lang="ru-RU" sz="1050" dirty="0" smtClean="0"/>
          </a:p>
          <a:p>
            <a:r>
              <a:rPr lang="kk-KZ" sz="1600" i="1" dirty="0" smtClean="0">
                <a:latin typeface="MS Reference Sans Serif" panose="020B0604030504040204" pitchFamily="34" charset="0"/>
              </a:rPr>
              <a:t>20</a:t>
            </a:r>
            <a:r>
              <a:rPr lang="ru-RU" sz="1600" i="1" dirty="0" smtClean="0">
                <a:latin typeface="MS Reference Sans Serif" panose="020B0604030504040204" pitchFamily="34" charset="0"/>
              </a:rPr>
              <a:t>.10.2022 года члены АДЖ по г. Астана выступили с мотивационной речью и организовали стол с угощениями для детей</a:t>
            </a:r>
          </a:p>
          <a:p>
            <a:r>
              <a:rPr lang="ru-RU" sz="1600" i="1" dirty="0" smtClean="0">
                <a:latin typeface="MS Reference Sans Serif" panose="020B0604030504040204" pitchFamily="34" charset="0"/>
              </a:rPr>
              <a:t>26.12.2022 года членами АДЖ по г. Астана была собрана денежная сумма на 20 продуктовых корзин и подарена на новогоднем утреннике. Одной мамочке подарена электрическая </a:t>
            </a:r>
            <a:r>
              <a:rPr lang="ru-RU" sz="1600" i="1" dirty="0">
                <a:latin typeface="MS Reference Sans Serif" panose="020B0604030504040204" pitchFamily="34" charset="0"/>
              </a:rPr>
              <a:t>п</a:t>
            </a:r>
            <a:r>
              <a:rPr lang="ru-RU" sz="1600" i="1" dirty="0" smtClean="0">
                <a:latin typeface="MS Reference Sans Serif" panose="020B0604030504040204" pitchFamily="34" charset="0"/>
              </a:rPr>
              <a:t>ечь по ее запросу.</a:t>
            </a:r>
          </a:p>
          <a:p>
            <a:endParaRPr lang="ru-RU" sz="1600" i="1" dirty="0">
              <a:latin typeface="MS Reference Sans Serif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9" y="2468880"/>
            <a:ext cx="2918262" cy="3713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481"/>
          <a:stretch/>
        </p:blipFill>
        <p:spPr>
          <a:xfrm>
            <a:off x="4564567" y="2283603"/>
            <a:ext cx="2732184" cy="3899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r="6652"/>
          <a:stretch/>
        </p:blipFill>
        <p:spPr>
          <a:xfrm>
            <a:off x="8484928" y="2468880"/>
            <a:ext cx="3182816" cy="371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6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49EF26-3B47-496A-81C1-04CA0FCA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13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FB2884-F47A-CEAE-EB5D-8C80E60F258C}"/>
              </a:ext>
            </a:extLst>
          </p:cNvPr>
          <p:cNvSpPr txBox="1"/>
          <p:nvPr/>
        </p:nvSpPr>
        <p:spPr>
          <a:xfrm>
            <a:off x="323850" y="360469"/>
            <a:ext cx="114752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Центр </a:t>
            </a: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поддержки института семьи «</a:t>
            </a:r>
            <a:r>
              <a:rPr lang="ru-RU" b="1" i="1" dirty="0" err="1">
                <a:solidFill>
                  <a:schemeClr val="bg1"/>
                </a:solidFill>
                <a:latin typeface="MS Reference Sans Serif" panose="020B0604030504040204" pitchFamily="34" charset="0"/>
              </a:rPr>
              <a:t>Жанұя</a:t>
            </a: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» вручил благодарственное письмо за постоянное участие и поддержку;</a:t>
            </a:r>
          </a:p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Консорциум </a:t>
            </a:r>
            <a:r>
              <a:rPr lang="en-US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WAGE 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вручил благодарственное письмо за лидерство в разработке и </a:t>
            </a:r>
            <a:r>
              <a:rPr lang="ru-RU" b="1" i="1" dirty="0" err="1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адвокации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 Национальной Повестки Женского Предпринимательства;</a:t>
            </a:r>
          </a:p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АДЖК наградил дипломом за победу в номинации «Лидеры программы </a:t>
            </a:r>
            <a:r>
              <a:rPr lang="ru-RU" b="1" i="1" dirty="0" err="1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Мастермайнд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»</a:t>
            </a:r>
          </a:p>
          <a:p>
            <a:pPr marL="285750" indent="-285750">
              <a:buFontTx/>
              <a:buChar char="-"/>
            </a:pPr>
            <a:endParaRPr lang="ru-RU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pPr algn="ctr" rtl="0"/>
            <a:endParaRPr lang="ru-RU" sz="2400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74" y="2212573"/>
            <a:ext cx="3291188" cy="4098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68" y="2212573"/>
            <a:ext cx="3073970" cy="4098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17892"/>
            <a:ext cx="3069981" cy="40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2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14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FB2884-F47A-CEAE-EB5D-8C80E60F258C}"/>
              </a:ext>
            </a:extLst>
          </p:cNvPr>
          <p:cNvSpPr txBox="1"/>
          <p:nvPr/>
        </p:nvSpPr>
        <p:spPr>
          <a:xfrm>
            <a:off x="402983" y="975928"/>
            <a:ext cx="483723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Во втором полугодии 2022 года также члены АДЖ по г. Астана посещали республиканские мероприятия</a:t>
            </a: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:</a:t>
            </a:r>
            <a:endParaRPr lang="ru-RU" b="1" i="1" dirty="0" smtClean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endParaRPr lang="ru-RU" b="1" i="1" dirty="0" smtClean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региональное заседание АДЖК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благотворительный </a:t>
            </a: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бал «Красота детской души», 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организованный </a:t>
            </a: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АДЖ по г. 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Семей;</a:t>
            </a:r>
          </a:p>
          <a:p>
            <a:pPr marL="285750" indent="-285750">
              <a:buFontTx/>
              <a:buChar char="-"/>
            </a:pPr>
            <a:endParaRPr lang="ru-RU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торжественная </a:t>
            </a:r>
            <a:r>
              <a:rPr lang="ru-RU" b="1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церемония награждения Премии НПО, где АДЖК получила Премию в номинации «Содействие в обеспечении трудовой занятости населения</a:t>
            </a:r>
            <a:r>
              <a:rPr lang="ru-RU" b="1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».</a:t>
            </a:r>
            <a:endParaRPr lang="ru-RU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ru-RU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  <a:p>
            <a:pPr algn="ctr" rtl="0"/>
            <a:endParaRPr lang="ru-RU" sz="2400" b="1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30" y="175846"/>
            <a:ext cx="4353659" cy="2902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95" y="2250830"/>
            <a:ext cx="4303061" cy="28687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99" y="4011450"/>
            <a:ext cx="3599147" cy="23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0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15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653A3-8E68-0E37-2EA1-8BED6459E559}"/>
              </a:ext>
            </a:extLst>
          </p:cNvPr>
          <p:cNvSpPr txBox="1"/>
          <p:nvPr/>
        </p:nvSpPr>
        <p:spPr>
          <a:xfrm>
            <a:off x="2894421" y="2145320"/>
            <a:ext cx="63792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0" i="1" dirty="0" smtClean="0">
                <a:solidFill>
                  <a:srgbClr val="FF0000"/>
                </a:solidFill>
                <a:effectLst/>
                <a:latin typeface="MS Reference Sans Serif" panose="020B0604030504040204" pitchFamily="34" charset="0"/>
              </a:rPr>
              <a:t>Благодарим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latin typeface="MS Reference Sans Serif" panose="020B0604030504040204" pitchFamily="34" charset="0"/>
              </a:rPr>
              <a:t>з</a:t>
            </a:r>
            <a:r>
              <a:rPr lang="ru-RU" sz="3600" i="1" dirty="0" smtClean="0">
                <a:solidFill>
                  <a:srgbClr val="FF0000"/>
                </a:solidFill>
                <a:latin typeface="MS Reference Sans Serif" panose="020B0604030504040204" pitchFamily="34" charset="0"/>
              </a:rPr>
              <a:t>а внимание!</a:t>
            </a:r>
            <a:endParaRPr lang="ru-RU" sz="3600" i="1" dirty="0">
              <a:solidFill>
                <a:srgbClr val="FF0000"/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0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smtClean="0"/>
              <a:t>Понедельник, 1 февраля 20ГГ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652" y="482522"/>
            <a:ext cx="10787056" cy="13696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00" dirty="0" smtClean="0">
                <a:solidFill>
                  <a:srgbClr val="002060"/>
                </a:solidFill>
              </a:rPr>
              <a:t>На 01.01.2023 года: общее количество </a:t>
            </a:r>
            <a:r>
              <a:rPr lang="ru-RU" sz="1700" dirty="0">
                <a:solidFill>
                  <a:srgbClr val="002060"/>
                </a:solidFill>
              </a:rPr>
              <a:t>членов </a:t>
            </a:r>
            <a:r>
              <a:rPr lang="ru-RU" sz="1700" dirty="0" smtClean="0">
                <a:solidFill>
                  <a:srgbClr val="002060"/>
                </a:solidFill>
              </a:rPr>
              <a:t>АДЖ по г</a:t>
            </a:r>
            <a:r>
              <a:rPr lang="ru-RU" sz="1700" dirty="0">
                <a:solidFill>
                  <a:srgbClr val="002060"/>
                </a:solidFill>
              </a:rPr>
              <a:t>. </a:t>
            </a:r>
            <a:r>
              <a:rPr lang="ru-RU" sz="1700" dirty="0" smtClean="0">
                <a:solidFill>
                  <a:srgbClr val="002060"/>
                </a:solidFill>
              </a:rPr>
              <a:t>Астана – 135</a:t>
            </a:r>
          </a:p>
          <a:p>
            <a:pPr algn="ctr"/>
            <a:r>
              <a:rPr lang="ru-RU" sz="1700" dirty="0" smtClean="0">
                <a:solidFill>
                  <a:srgbClr val="002060"/>
                </a:solidFill>
              </a:rPr>
              <a:t>Основное крыло - 105 чел., молодежное крыло - 34 чел.</a:t>
            </a:r>
          </a:p>
          <a:p>
            <a:pPr algn="ctr"/>
            <a:endParaRPr lang="ru-RU" sz="17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За 2 полугодие 2022 год состав </a:t>
            </a:r>
            <a:r>
              <a:rPr lang="ru-RU" sz="1600" dirty="0" smtClean="0">
                <a:solidFill>
                  <a:srgbClr val="002060"/>
                </a:solidFill>
              </a:rPr>
              <a:t>АДЖ в состав АДЖ вошли новые члены: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основное крыло - 23, молодежное крыло – 12.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-1082" t="28283" r="1082" b="31332"/>
          <a:stretch/>
        </p:blipFill>
        <p:spPr>
          <a:xfrm>
            <a:off x="2446020" y="2271899"/>
            <a:ext cx="7315200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0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 b="9616"/>
          <a:stretch>
            <a:fillRect/>
          </a:stretch>
        </p:blipFill>
        <p:spPr>
          <a:xfrm>
            <a:off x="7055789" y="84116"/>
            <a:ext cx="4692227" cy="2991449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9202"/>
          <a:stretch>
            <a:fillRect/>
          </a:stretch>
        </p:blipFill>
        <p:spPr>
          <a:xfrm>
            <a:off x="7055788" y="3280319"/>
            <a:ext cx="4692227" cy="2991449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3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52E22F-65B5-BBA9-86E4-0F7DB248B255}"/>
              </a:ext>
            </a:extLst>
          </p:cNvPr>
          <p:cNvSpPr txBox="1"/>
          <p:nvPr/>
        </p:nvSpPr>
        <p:spPr>
          <a:xfrm>
            <a:off x="473914" y="799177"/>
            <a:ext cx="554096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/>
                <a:latin typeface="MS Reference Sans Serif" panose="020B0604030504040204" pitchFamily="34" charset="0"/>
              </a:rPr>
              <a:t>         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За 2 полугодие 2022 года </a:t>
            </a:r>
            <a:r>
              <a:rPr lang="ru-RU" sz="2400" dirty="0" smtClean="0">
                <a:solidFill>
                  <a:schemeClr val="bg1"/>
                </a:solidFill>
              </a:rPr>
              <a:t>состоялось: 7 </a:t>
            </a:r>
            <a:r>
              <a:rPr lang="ru-RU" sz="2400" dirty="0">
                <a:solidFill>
                  <a:schemeClr val="bg1"/>
                </a:solidFill>
              </a:rPr>
              <a:t>заседаний членов </a:t>
            </a:r>
            <a:r>
              <a:rPr lang="ru-RU" sz="2400" dirty="0" smtClean="0">
                <a:solidFill>
                  <a:schemeClr val="bg1"/>
                </a:solidFill>
              </a:rPr>
              <a:t>Правления.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провели собеседования с более 40 кандидатами для вступления в АДЖК,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утвержден Корпоративный кодекс;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обсуждались административные и организационные вопросы по программам и проектам АДЖК, которые впоследствии были внедрены. 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00666" y="397141"/>
            <a:ext cx="9915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Проведены 4 заседания </a:t>
            </a:r>
            <a:r>
              <a:rPr lang="ru-RU" dirty="0">
                <a:solidFill>
                  <a:srgbClr val="002060"/>
                </a:solidFill>
              </a:rPr>
              <a:t>членов АДЖ,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из </a:t>
            </a:r>
            <a:r>
              <a:rPr lang="ru-RU" dirty="0">
                <a:solidFill>
                  <a:srgbClr val="002060"/>
                </a:solidFill>
              </a:rPr>
              <a:t>них 1 в формате </a:t>
            </a:r>
            <a:r>
              <a:rPr lang="ru-RU" dirty="0" err="1">
                <a:solidFill>
                  <a:srgbClr val="002060"/>
                </a:solidFill>
              </a:rPr>
              <a:t>тимби</a:t>
            </a:r>
            <a:r>
              <a:rPr lang="kk-KZ" dirty="0">
                <a:solidFill>
                  <a:srgbClr val="002060"/>
                </a:solidFill>
              </a:rPr>
              <a:t>л</a:t>
            </a:r>
            <a:r>
              <a:rPr lang="ru-RU" dirty="0" err="1">
                <a:solidFill>
                  <a:srgbClr val="002060"/>
                </a:solidFill>
              </a:rPr>
              <a:t>динга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en-US" dirty="0" err="1">
                <a:solidFill>
                  <a:srgbClr val="002060"/>
                </a:solidFill>
              </a:rPr>
              <a:t>Rixos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Borovoe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а также 1 в формате новогоднего корпоративного мероприятия</a:t>
            </a:r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39" r="7773" b="467"/>
          <a:stretch/>
        </p:blipFill>
        <p:spPr>
          <a:xfrm>
            <a:off x="483046" y="1430565"/>
            <a:ext cx="3015761" cy="4787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5497"/>
          <a:stretch/>
        </p:blipFill>
        <p:spPr>
          <a:xfrm>
            <a:off x="8617788" y="1430565"/>
            <a:ext cx="3165895" cy="4787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41" y="1430565"/>
            <a:ext cx="3836113" cy="47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2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5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9D8384-8394-1E1E-6A0E-C6D11D06F31C}"/>
              </a:ext>
            </a:extLst>
          </p:cNvPr>
          <p:cNvSpPr txBox="1"/>
          <p:nvPr/>
        </p:nvSpPr>
        <p:spPr>
          <a:xfrm>
            <a:off x="416983" y="1548183"/>
            <a:ext cx="54724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Программа Тимбилдинга включала следующие мероприятия:</a:t>
            </a:r>
            <a:endParaRPr lang="ru-RU" sz="2200" b="0" i="1" dirty="0">
              <a:solidFill>
                <a:schemeClr val="bg1"/>
              </a:solidFill>
              <a:effectLst/>
              <a:latin typeface="MS Reference Sans Serif" panose="020B0604030504040204" pitchFamily="34" charset="0"/>
            </a:endParaRPr>
          </a:p>
          <a:p>
            <a:pPr rtl="0"/>
            <a:endParaRPr lang="ru-RU" sz="2200" b="0" i="1" dirty="0">
              <a:solidFill>
                <a:schemeClr val="bg1"/>
              </a:solidFill>
              <a:effectLst/>
              <a:latin typeface="MS Reference Sans Serif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Стратегическая </a:t>
            </a:r>
            <a:r>
              <a:rPr lang="ru-RU" sz="2200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сессия (Антонович Е.Ф</a:t>
            </a: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.)</a:t>
            </a:r>
          </a:p>
          <a:p>
            <a:pPr marL="342900" indent="-342900">
              <a:buFontTx/>
              <a:buChar char="-"/>
            </a:pPr>
            <a:r>
              <a:rPr lang="ru-RU" sz="2200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Мастер-класс «3 состояния женщины в бизнесе: кто </a:t>
            </a: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Вы</a:t>
            </a:r>
            <a:r>
              <a:rPr lang="ru-RU" sz="2200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?» (</a:t>
            </a:r>
            <a:r>
              <a:rPr lang="ru-RU" sz="2200" i="1" dirty="0" err="1">
                <a:solidFill>
                  <a:schemeClr val="bg1"/>
                </a:solidFill>
                <a:latin typeface="MS Reference Sans Serif" panose="020B0604030504040204" pitchFamily="34" charset="0"/>
              </a:rPr>
              <a:t>Курман</a:t>
            </a:r>
            <a:r>
              <a:rPr lang="ru-RU" sz="2200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 Б.Ж</a:t>
            </a: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.)</a:t>
            </a:r>
          </a:p>
          <a:p>
            <a:pPr marL="342900" indent="-342900">
              <a:buFontTx/>
              <a:buChar char="-"/>
            </a:pPr>
            <a:r>
              <a:rPr lang="ru-RU" sz="2200" i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Спортивный </a:t>
            </a: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тимбилдинг</a:t>
            </a:r>
          </a:p>
          <a:p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    (</a:t>
            </a:r>
            <a:r>
              <a:rPr lang="ru-RU" sz="2200" i="1" dirty="0" err="1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Естаева</a:t>
            </a: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 Ж., </a:t>
            </a:r>
            <a:r>
              <a:rPr lang="ru-RU" sz="2200" i="1" dirty="0" err="1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Калтаева</a:t>
            </a:r>
            <a:r>
              <a:rPr lang="ru-RU" sz="2200" i="1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 М.)</a:t>
            </a:r>
            <a:endParaRPr lang="ru-RU" sz="2200" i="1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19332" r="515" b="30477"/>
          <a:stretch/>
        </p:blipFill>
        <p:spPr>
          <a:xfrm>
            <a:off x="6712829" y="206518"/>
            <a:ext cx="5024795" cy="26833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38868" b="15723"/>
          <a:stretch/>
        </p:blipFill>
        <p:spPr>
          <a:xfrm>
            <a:off x="6711351" y="3174521"/>
            <a:ext cx="5026273" cy="31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55940" y="372996"/>
            <a:ext cx="10240903" cy="1009934"/>
          </a:xfrm>
        </p:spPr>
        <p:txBody>
          <a:bodyPr/>
          <a:lstStyle/>
          <a:p>
            <a:pPr algn="ctr"/>
            <a:r>
              <a:rPr lang="ru-RU" spc="0" dirty="0" smtClean="0"/>
              <a:t>Программа «</a:t>
            </a:r>
            <a:r>
              <a:rPr lang="ru-RU" spc="0" dirty="0" err="1" smtClean="0"/>
              <a:t>мастермайнд</a:t>
            </a:r>
            <a:r>
              <a:rPr lang="ru-RU" spc="0" dirty="0" smtClean="0"/>
              <a:t>»</a:t>
            </a:r>
            <a:endParaRPr lang="ru-RU" spc="0" dirty="0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4672" y="1224800"/>
            <a:ext cx="11559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программе участвовали 4 группы с общим количеством участников – 21</a:t>
            </a:r>
          </a:p>
          <a:p>
            <a:pPr algn="ctr"/>
            <a:r>
              <a:rPr lang="ru-RU" dirty="0" smtClean="0"/>
              <a:t>15.12.2022 года прошло заключительное мероприятие, где были представлены </a:t>
            </a:r>
          </a:p>
          <a:p>
            <a:pPr algn="ctr"/>
            <a:r>
              <a:rPr lang="ru-RU" dirty="0" smtClean="0"/>
              <a:t>отчеты от каждой группы по результатам программы. </a:t>
            </a:r>
          </a:p>
          <a:p>
            <a:pPr algn="ctr"/>
            <a:r>
              <a:rPr lang="ru-RU" dirty="0" smtClean="0"/>
              <a:t>На новогоднем мероприятии награждены ценными призами. Главный приз – поездка </a:t>
            </a:r>
            <a:r>
              <a:rPr lang="ru-RU" dirty="0"/>
              <a:t>н</a:t>
            </a:r>
            <a:r>
              <a:rPr lang="ru-RU" dirty="0" smtClean="0"/>
              <a:t>а Мальдивы 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09" y="2803585"/>
            <a:ext cx="4800600" cy="32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3982" r="2195" b="19303"/>
          <a:stretch/>
        </p:blipFill>
        <p:spPr>
          <a:xfrm>
            <a:off x="932656" y="2796362"/>
            <a:ext cx="3575549" cy="32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55940" y="372996"/>
            <a:ext cx="10240903" cy="1009934"/>
          </a:xfrm>
        </p:spPr>
        <p:txBody>
          <a:bodyPr/>
          <a:lstStyle/>
          <a:p>
            <a:pPr algn="ctr"/>
            <a:r>
              <a:rPr lang="ru-RU" spc="0" dirty="0" smtClean="0"/>
              <a:t>Программа «</a:t>
            </a:r>
            <a:r>
              <a:rPr lang="ru-RU" spc="0" dirty="0" err="1" smtClean="0"/>
              <a:t>менторинг</a:t>
            </a:r>
            <a:r>
              <a:rPr lang="ru-RU" spc="0" dirty="0" smtClean="0"/>
              <a:t>»</a:t>
            </a:r>
            <a:endParaRPr lang="ru-RU" spc="0" dirty="0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4672" y="1224800"/>
            <a:ext cx="11559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программе участвовало 10 пар </a:t>
            </a:r>
          </a:p>
          <a:p>
            <a:pPr algn="ctr"/>
            <a:r>
              <a:rPr lang="ru-RU" dirty="0" smtClean="0"/>
              <a:t>15.12.2022 года прошло заключительное мероприятие, где были представлены </a:t>
            </a:r>
          </a:p>
          <a:p>
            <a:pPr algn="ctr"/>
            <a:r>
              <a:rPr lang="ru-RU" dirty="0" smtClean="0"/>
              <a:t>отчеты менторов и </a:t>
            </a:r>
            <a:r>
              <a:rPr lang="ru-RU" dirty="0" err="1" smtClean="0"/>
              <a:t>менти</a:t>
            </a:r>
            <a:r>
              <a:rPr lang="ru-RU" dirty="0" smtClean="0"/>
              <a:t> по результатам программы.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3178" b="17060"/>
          <a:stretch/>
        </p:blipFill>
        <p:spPr>
          <a:xfrm>
            <a:off x="3715109" y="2768996"/>
            <a:ext cx="4927718" cy="3269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2449705"/>
            <a:ext cx="2929676" cy="3908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850" y="2449705"/>
            <a:ext cx="2924218" cy="38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55940" y="372996"/>
            <a:ext cx="10240903" cy="1009934"/>
          </a:xfrm>
        </p:spPr>
        <p:txBody>
          <a:bodyPr/>
          <a:lstStyle/>
          <a:p>
            <a:pPr algn="ctr"/>
            <a:r>
              <a:rPr lang="ru-RU" spc="0" dirty="0" smtClean="0"/>
              <a:t>Программа «Деловые связи»</a:t>
            </a:r>
            <a:endParaRPr lang="ru-RU" spc="0" dirty="0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4672" y="1224800"/>
            <a:ext cx="11559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2 полугодие 2022 г. проведено: </a:t>
            </a:r>
          </a:p>
          <a:p>
            <a:r>
              <a:rPr lang="ru-RU" dirty="0" smtClean="0"/>
              <a:t>- 8 </a:t>
            </a:r>
            <a:r>
              <a:rPr lang="ru-RU" dirty="0"/>
              <a:t>презентаций </a:t>
            </a:r>
            <a:r>
              <a:rPr lang="ru-RU" dirty="0" smtClean="0"/>
              <a:t>бизнеса, </a:t>
            </a:r>
          </a:p>
          <a:p>
            <a:r>
              <a:rPr lang="ru-RU" dirty="0" smtClean="0"/>
              <a:t>- </a:t>
            </a:r>
            <a:r>
              <a:rPr lang="ru-RU" dirty="0"/>
              <a:t>8 мероприятий: мастер-класс, бизнес-завтраки и </a:t>
            </a:r>
            <a:r>
              <a:rPr lang="ru-RU" dirty="0" smtClean="0"/>
              <a:t>т.д. с полезным </a:t>
            </a:r>
            <a:r>
              <a:rPr lang="ru-RU" dirty="0"/>
              <a:t>контентом для </a:t>
            </a:r>
            <a:r>
              <a:rPr lang="ru-RU" dirty="0" smtClean="0"/>
              <a:t>членов </a:t>
            </a:r>
            <a:r>
              <a:rPr lang="ru-RU" dirty="0"/>
              <a:t>АДЖ по г. </a:t>
            </a:r>
            <a:r>
              <a:rPr lang="ru-RU" dirty="0" smtClean="0"/>
              <a:t>Астана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8" y="2569480"/>
            <a:ext cx="2935857" cy="1957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2" b="10189"/>
          <a:stretch/>
        </p:blipFill>
        <p:spPr>
          <a:xfrm>
            <a:off x="9281235" y="2569480"/>
            <a:ext cx="2386509" cy="1957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45" y="4683690"/>
            <a:ext cx="2925423" cy="1950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9"/>
          <a:stretch/>
        </p:blipFill>
        <p:spPr>
          <a:xfrm>
            <a:off x="4790824" y="2569480"/>
            <a:ext cx="2971133" cy="1950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5" b="6984"/>
          <a:stretch/>
        </p:blipFill>
        <p:spPr>
          <a:xfrm>
            <a:off x="7200161" y="4683690"/>
            <a:ext cx="2549041" cy="19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4C6ED3-13A4-4C80-9C81-CB6CC8D7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D66F9C-CDA7-F79C-0D62-8993C6277D21}"/>
              </a:ext>
            </a:extLst>
          </p:cNvPr>
          <p:cNvSpPr txBox="1"/>
          <p:nvPr/>
        </p:nvSpPr>
        <p:spPr>
          <a:xfrm>
            <a:off x="379561" y="4902474"/>
            <a:ext cx="11645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рамках программы «Деловые связи» были определены 21 отраслевые группы и кураторы по ним для решения более точечных вопросов в рамках сфер деятельности женщин-предпринимателей АДЖК. </a:t>
            </a:r>
          </a:p>
          <a:p>
            <a:pPr algn="ctr"/>
            <a:r>
              <a:rPr lang="ru-RU" sz="2400" dirty="0" smtClean="0"/>
              <a:t>Проводились онлайн и </a:t>
            </a:r>
            <a:r>
              <a:rPr lang="ru-RU" sz="2400" dirty="0" err="1" smtClean="0"/>
              <a:t>оффлайн</a:t>
            </a:r>
            <a:r>
              <a:rPr lang="ru-RU" sz="2400" dirty="0" smtClean="0"/>
              <a:t> встречи.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6" b="14359"/>
          <a:stretch/>
        </p:blipFill>
        <p:spPr>
          <a:xfrm>
            <a:off x="1452507" y="334108"/>
            <a:ext cx="3167539" cy="4334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8" b="11537"/>
          <a:stretch/>
        </p:blipFill>
        <p:spPr>
          <a:xfrm>
            <a:off x="7167507" y="334108"/>
            <a:ext cx="3167539" cy="43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2198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614.tgt.Office_50301353_TF89309463_Win32_OJ112196155.potx" id="{8A7F4949-8952-43C0-98BB-C378658821EF}" vid="{1AED09B2-38D5-4DDD-96E4-5B5D9A6840B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9123E8-1B6B-49B5-873D-A8D01C369B68}">
  <ds:schemaRefs>
    <ds:schemaRef ds:uri="http://schemas.microsoft.com/office/infopath/2007/PartnerControls"/>
    <ds:schemaRef ds:uri="http://purl.org/dc/dcmitype/"/>
    <ds:schemaRef ds:uri="http://schemas.microsoft.com/sharepoint/v3"/>
    <ds:schemaRef ds:uri="16c05727-aa75-4e4a-9b5f-8a80a1165891"/>
    <ds:schemaRef ds:uri="http://www.w3.org/XML/1998/namespace"/>
    <ds:schemaRef ds:uri="71af3243-3dd4-4a8d-8c0d-dd76da1f02a5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1E43E0E-1DE3-4D32-85EB-739731B9E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51EB17-D597-42E7-995C-18B75FCBF2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4977</TotalTime>
  <Words>601</Words>
  <Application>Microsoft Office PowerPoint</Application>
  <PresentationFormat>Широкоэкранный</PresentationFormat>
  <Paragraphs>91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Malgun Gothic</vt:lpstr>
      <vt:lpstr>Arial</vt:lpstr>
      <vt:lpstr>Arial Narrow</vt:lpstr>
      <vt:lpstr>Avenir Next LT Pro</vt:lpstr>
      <vt:lpstr>Avenir Next LT Pro Light</vt:lpstr>
      <vt:lpstr>Calibri</vt:lpstr>
      <vt:lpstr>Calibri Light</vt:lpstr>
      <vt:lpstr>Minion Pro Cond</vt:lpstr>
      <vt:lpstr>MS Reference Sans Serif</vt:lpstr>
      <vt:lpstr>GradientRiseVTI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«мастермайнд»</vt:lpstr>
      <vt:lpstr>Программа «менторинг»</vt:lpstr>
      <vt:lpstr>Программа «Деловые связи»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Zamira Altybaeva</dc:creator>
  <cp:lastModifiedBy>Менеджер-6</cp:lastModifiedBy>
  <cp:revision>121</cp:revision>
  <dcterms:created xsi:type="dcterms:W3CDTF">2022-06-10T10:40:36Z</dcterms:created>
  <dcterms:modified xsi:type="dcterms:W3CDTF">2023-01-24T04:08:42Z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