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278" r:id="rId5"/>
    <p:sldId id="298" r:id="rId6"/>
    <p:sldId id="311" r:id="rId7"/>
    <p:sldId id="275" r:id="rId8"/>
    <p:sldId id="292" r:id="rId9"/>
    <p:sldId id="317" r:id="rId10"/>
    <p:sldId id="293" r:id="rId11"/>
    <p:sldId id="316" r:id="rId12"/>
    <p:sldId id="322" r:id="rId13"/>
    <p:sldId id="291" r:id="rId14"/>
    <p:sldId id="290" r:id="rId15"/>
    <p:sldId id="299" r:id="rId16"/>
    <p:sldId id="302" r:id="rId17"/>
    <p:sldId id="306" r:id="rId18"/>
    <p:sldId id="303" r:id="rId19"/>
    <p:sldId id="289" r:id="rId20"/>
    <p:sldId id="326" r:id="rId21"/>
    <p:sldId id="305" r:id="rId22"/>
    <p:sldId id="280" r:id="rId23"/>
    <p:sldId id="294" r:id="rId24"/>
    <p:sldId id="295" r:id="rId25"/>
    <p:sldId id="287" r:id="rId26"/>
    <p:sldId id="274" r:id="rId27"/>
    <p:sldId id="327" r:id="rId28"/>
    <p:sldId id="324" r:id="rId29"/>
    <p:sldId id="301" r:id="rId30"/>
    <p:sldId id="313" r:id="rId31"/>
    <p:sldId id="284" r:id="rId32"/>
    <p:sldId id="300" r:id="rId33"/>
    <p:sldId id="288" r:id="rId34"/>
    <p:sldId id="314" r:id="rId35"/>
    <p:sldId id="325" r:id="rId36"/>
    <p:sldId id="318" r:id="rId37"/>
    <p:sldId id="319" r:id="rId38"/>
    <p:sldId id="321" r:id="rId39"/>
    <p:sldId id="320" r:id="rId4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66"/>
    <a:srgbClr val="1E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94000" autoAdjust="0"/>
  </p:normalViewPr>
  <p:slideViewPr>
    <p:cSldViewPr snapToGrid="0">
      <p:cViewPr varScale="1">
        <p:scale>
          <a:sx n="81" d="100"/>
          <a:sy n="81" d="100"/>
        </p:scale>
        <p:origin x="629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B36E9FE-FC7C-483A-A2DF-917ABAFEED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260067E-EBDD-48C7-A809-9760F12B69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17F17-C2C5-4230-9F89-362FD129F089}" type="datetime1">
              <a:rPr lang="ru-RU" smtClean="0"/>
              <a:t>11.01.2023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0FEB3F-85C2-4F75-B1D6-F1987D609D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5B4D7A-EF2B-4DBA-8739-299247F2E1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C03FB-A4EA-4099-B643-3686B1B468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20744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B961F58-C1C8-4E5D-9F44-45FD0B46C4F8}" type="datetime1">
              <a:rPr lang="ru-RU" smtClean="0"/>
              <a:t>11.01.2023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30E6F85-6220-421D-9203-84F526C4C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25513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1E85A95-B7C1-4043-B4FD-1C1E7B6E43C0}" type="slidenum">
              <a:rPr lang="ru-RU" smtClean="0"/>
              <a:t>5</a:t>
            </a:fld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872B3F-5466-4E21-9625-D2E7EF8AE9D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A9C9681-23B7-4B8A-A253-C2BC09AA1F08}" type="datetime1">
              <a:rPr lang="ru-RU" smtClean="0"/>
              <a:t>11.01.2023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4133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1E85A95-B7C1-4043-B4FD-1C1E7B6E43C0}" type="slidenum">
              <a:rPr lang="ru-RU" smtClean="0"/>
              <a:t>11</a:t>
            </a:fld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872B3F-5466-4E21-9625-D2E7EF8AE9D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A9C9681-23B7-4B8A-A253-C2BC09AA1F08}" type="datetime1">
              <a:rPr lang="ru-RU" smtClean="0"/>
              <a:t>11.01.2023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5786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2728D19-281F-4946-9684-65A557653D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412D4F2-D8CF-48D7-8E93-9342D2AE3950}"/>
              </a:ext>
            </a:extLst>
          </p:cNvPr>
          <p:cNvSpPr/>
          <p:nvPr userDrawn="1"/>
        </p:nvSpPr>
        <p:spPr>
          <a:xfrm rot="10800000" flipH="1"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tx2">
                  <a:lumMod val="50000"/>
                  <a:lumOff val="50000"/>
                  <a:alpha val="48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81071F9-5F9E-43AF-B1F9-8F94CCA0D1D0}"/>
              </a:ext>
            </a:extLst>
          </p:cNvPr>
          <p:cNvSpPr/>
          <p:nvPr userDrawn="1"/>
        </p:nvSpPr>
        <p:spPr>
          <a:xfrm rot="10800000">
            <a:off x="-4" y="456773"/>
            <a:ext cx="12191999" cy="64008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2000">
                <a:schemeClr val="accent2">
                  <a:alpha val="7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954D1A4-E8FD-4E5A-A528-35498A356680}"/>
              </a:ext>
            </a:extLst>
          </p:cNvPr>
          <p:cNvSpPr/>
          <p:nvPr userDrawn="1"/>
        </p:nvSpPr>
        <p:spPr>
          <a:xfrm rot="10800000" flipH="1">
            <a:off x="-2" y="0"/>
            <a:ext cx="6096001" cy="6858000"/>
          </a:xfrm>
          <a:prstGeom prst="rect">
            <a:avLst/>
          </a:prstGeom>
          <a:gradFill>
            <a:gsLst>
              <a:gs pos="13000">
                <a:schemeClr val="accent2">
                  <a:alpha val="61000"/>
                </a:schemeClr>
              </a:gs>
              <a:gs pos="99000">
                <a:schemeClr val="accent4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rtl="0">
              <a:buFont typeface="Arial" panose="020B0604020202020204" pitchFamily="34" charset="0"/>
              <a:buChar char="•"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9" name="Заголовок 6">
            <a:extLst>
              <a:ext uri="{FF2B5EF4-FFF2-40B4-BE49-F238E27FC236}">
                <a16:creationId xmlns:a16="http://schemas.microsoft.com/office/drawing/2014/main" id="{ED6FD0CF-1406-477D-A12B-53DC561BD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918" y="1028700"/>
            <a:ext cx="10614211" cy="1152712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заголовка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230DFABF-2A96-46EC-8C35-1C4A9D0A0739}"/>
              </a:ext>
            </a:extLst>
          </p:cNvPr>
          <p:cNvSpPr/>
          <p:nvPr userDrawn="1"/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4">
                  <a:lumMod val="60000"/>
                  <a:lumOff val="40000"/>
                  <a:alpha val="3000"/>
                </a:schemeClr>
              </a:gs>
              <a:gs pos="100000">
                <a:schemeClr val="bg1">
                  <a:alpha val="16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1" name="Подзаголовок 7">
            <a:extLst>
              <a:ext uri="{FF2B5EF4-FFF2-40B4-BE49-F238E27FC236}">
                <a16:creationId xmlns:a16="http://schemas.microsoft.com/office/drawing/2014/main" id="{A943203E-4446-4D2D-AFEE-C3BCE7522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08518"/>
            <a:ext cx="9144000" cy="609600"/>
          </a:xfrm>
        </p:spPr>
        <p:txBody>
          <a:bodyPr rtlCol="0">
            <a:normAutofit/>
          </a:bodyPr>
          <a:lstStyle>
            <a:lvl1pPr algn="ctr">
              <a:buNone/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sz="1400" b="0">
                <a:solidFill>
                  <a:schemeClr val="bg1"/>
                </a:solidFill>
                <a:latin typeface="+mj-lt"/>
              </a:rPr>
              <a:t>Образец подзаголовка</a:t>
            </a:r>
            <a:endParaRPr lang="ru-RU" sz="14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D7662E6F-0458-41D6-A36A-37011FA74B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43302" y="3351746"/>
            <a:ext cx="7519558" cy="3506255"/>
          </a:xfrm>
          <a:custGeom>
            <a:avLst/>
            <a:gdLst>
              <a:gd name="connsiteX0" fmla="*/ 3759779 w 7519558"/>
              <a:gd name="connsiteY0" fmla="*/ 0 h 3506255"/>
              <a:gd name="connsiteX1" fmla="*/ 7513560 w 7519558"/>
              <a:gd name="connsiteY1" fmla="*/ 3387468 h 3506255"/>
              <a:gd name="connsiteX2" fmla="*/ 7519558 w 7519558"/>
              <a:gd name="connsiteY2" fmla="*/ 3506255 h 3506255"/>
              <a:gd name="connsiteX3" fmla="*/ 0 w 7519558"/>
              <a:gd name="connsiteY3" fmla="*/ 3506255 h 3506255"/>
              <a:gd name="connsiteX4" fmla="*/ 5998 w 7519558"/>
              <a:gd name="connsiteY4" fmla="*/ 3387468 h 3506255"/>
              <a:gd name="connsiteX5" fmla="*/ 3759779 w 7519558"/>
              <a:gd name="connsiteY5" fmla="*/ 0 h 350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63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имое с 2 столбцами (слайд для сравнени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4478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3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320040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3200400" cy="3104856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92040" y="2109976"/>
            <a:ext cx="320040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92040" y="3016183"/>
            <a:ext cx="3200400" cy="3104857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5A7CDD05-39F5-4344-992F-995A7F9E82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0" y="2112263"/>
            <a:ext cx="320040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93C996A2-0E21-4652-A9DD-F74F8BC040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12480" y="3018470"/>
            <a:ext cx="3200400" cy="3104857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717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1A8306-2063-4EE3-B249-F2AA08C30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6096000" cy="6867136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3E64438-1D32-4E70-8582-6A520002B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57200" y="17416"/>
            <a:ext cx="5638800" cy="6840584"/>
          </a:xfrm>
          <a:prstGeom prst="rect">
            <a:avLst/>
          </a:prstGeom>
          <a:gradFill>
            <a:gsLst>
              <a:gs pos="2400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954AC3-129F-4075-B216-D22A2C2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170122" y="389706"/>
            <a:ext cx="6422401" cy="6096002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78000">
                <a:schemeClr val="accent4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17117C9-4AC1-4174-8CED-D839A0508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17670" y="1253114"/>
            <a:ext cx="6840582" cy="4316082"/>
          </a:xfrm>
          <a:prstGeom prst="rect">
            <a:avLst/>
          </a:prstGeom>
          <a:gradFill>
            <a:gsLst>
              <a:gs pos="44000">
                <a:schemeClr val="tx2">
                  <a:lumMod val="75000"/>
                  <a:lumOff val="25000"/>
                  <a:alpha val="11000"/>
                </a:schemeClr>
              </a:gs>
              <a:gs pos="99000">
                <a:schemeClr val="accent2"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DBA4B60-FD16-4BB9-99BE-945815DB0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58997"/>
            <a:ext cx="3319895" cy="5381177"/>
          </a:xfrm>
        </p:spPr>
        <p:txBody>
          <a:bodyPr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sz="3200">
                <a:solidFill>
                  <a:schemeClr val="bg1"/>
                </a:solidFill>
              </a:rPr>
              <a:t>Образец заголовка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3648B8AB-3038-447E-A760-83F9D9900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4907757">
            <a:off x="-619013" y="1524958"/>
            <a:ext cx="4648282" cy="4433301"/>
          </a:xfrm>
          <a:custGeom>
            <a:avLst/>
            <a:gdLst>
              <a:gd name="connsiteX0" fmla="*/ 4465639 w 4648282"/>
              <a:gd name="connsiteY0" fmla="*/ 3013821 h 4433301"/>
              <a:gd name="connsiteX1" fmla="*/ 2324141 w 4648282"/>
              <a:gd name="connsiteY1" fmla="*/ 4433301 h 4433301"/>
              <a:gd name="connsiteX2" fmla="*/ 0 w 4648282"/>
              <a:gd name="connsiteY2" fmla="*/ 2109160 h 4433301"/>
              <a:gd name="connsiteX3" fmla="*/ 1216317 w 4648282"/>
              <a:gd name="connsiteY3" fmla="*/ 65530 h 4433301"/>
              <a:gd name="connsiteX4" fmla="*/ 1352350 w 4648282"/>
              <a:gd name="connsiteY4" fmla="*/ 0 h 4433301"/>
              <a:gd name="connsiteX5" fmla="*/ 4475994 w 4648282"/>
              <a:gd name="connsiteY5" fmla="*/ 1232791 h 4433301"/>
              <a:gd name="connsiteX6" fmla="*/ 4543793 w 4648282"/>
              <a:gd name="connsiteY6" fmla="*/ 1418031 h 4433301"/>
              <a:gd name="connsiteX7" fmla="*/ 4648282 w 4648282"/>
              <a:gd name="connsiteY7" fmla="*/ 2109160 h 4433301"/>
              <a:gd name="connsiteX8" fmla="*/ 4465639 w 4648282"/>
              <a:gd name="connsiteY8" fmla="*/ 3013821 h 4433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282" h="4433301">
                <a:moveTo>
                  <a:pt x="4465639" y="3013821"/>
                </a:moveTo>
                <a:cubicBezTo>
                  <a:pt x="4112816" y="3847990"/>
                  <a:pt x="3286832" y="4433301"/>
                  <a:pt x="2324141" y="4433301"/>
                </a:cubicBezTo>
                <a:cubicBezTo>
                  <a:pt x="1040553" y="4433301"/>
                  <a:pt x="0" y="3392748"/>
                  <a:pt x="0" y="2109160"/>
                </a:cubicBezTo>
                <a:cubicBezTo>
                  <a:pt x="0" y="1226693"/>
                  <a:pt x="491824" y="459098"/>
                  <a:pt x="1216317" y="65530"/>
                </a:cubicBezTo>
                <a:lnTo>
                  <a:pt x="1352350" y="0"/>
                </a:lnTo>
                <a:lnTo>
                  <a:pt x="4475994" y="1232791"/>
                </a:lnTo>
                <a:lnTo>
                  <a:pt x="4543793" y="1418031"/>
                </a:lnTo>
                <a:cubicBezTo>
                  <a:pt x="4611700" y="1636359"/>
                  <a:pt x="4648282" y="1868487"/>
                  <a:pt x="4648282" y="2109160"/>
                </a:cubicBezTo>
                <a:cubicBezTo>
                  <a:pt x="4648282" y="2430057"/>
                  <a:pt x="4583247" y="2735764"/>
                  <a:pt x="4465639" y="3013821"/>
                </a:cubicBezTo>
                <a:close/>
              </a:path>
            </a:pathLst>
          </a:custGeom>
          <a:gradFill>
            <a:gsLst>
              <a:gs pos="31000">
                <a:schemeClr val="accent6">
                  <a:alpha val="10000"/>
                </a:schemeClr>
              </a:gs>
              <a:gs pos="85000">
                <a:schemeClr val="accent6">
                  <a:lumMod val="60000"/>
                  <a:lumOff val="40000"/>
                  <a:alpha val="21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F4B1264E-7B5A-4325-840D-E1994D41E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08576" y="758952"/>
            <a:ext cx="2962656" cy="2514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7" name="Рисунок 15">
            <a:extLst>
              <a:ext uri="{FF2B5EF4-FFF2-40B4-BE49-F238E27FC236}">
                <a16:creationId xmlns:a16="http://schemas.microsoft.com/office/drawing/2014/main" id="{30B566CA-63FC-43A4-A9E1-7EC3164CB4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08576" y="3593592"/>
            <a:ext cx="2962656" cy="2514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7DBD15FE-44A7-4CA5-815B-71FF4994DB1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89901" y="693738"/>
            <a:ext cx="3522980" cy="5446712"/>
          </a:xfrm>
        </p:spPr>
        <p:txBody>
          <a:bodyPr rtlCol="0" anchor="ctr"/>
          <a:lstStyle>
            <a:lvl1pPr marL="0" indent="0"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 rtl="0"/>
            <a:r>
              <a:rPr lang="ru-RU"/>
              <a:t>Объект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66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9C97D6C-07B7-434E-BBAE-19379570C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57201"/>
            <a:ext cx="3091607" cy="1727643"/>
          </a:xfrm>
        </p:spPr>
        <p:txBody>
          <a:bodyPr rtlCol="0" anchor="b">
            <a:normAutofit/>
          </a:bodyPr>
          <a:lstStyle/>
          <a:p>
            <a:pPr rtl="0"/>
            <a:r>
              <a:rPr lang="ru-RU" sz="2800"/>
              <a:t>Образец заголовка</a:t>
            </a:r>
            <a:endParaRPr lang="ru-RU" sz="2800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DA2D2C88-FFBE-4F25-871F-68A09C5F53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119872" cy="6409944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8D0529A2-5928-42C4-B397-6AEE7520D2C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643938" y="2530475"/>
            <a:ext cx="3023806" cy="3427413"/>
          </a:xfrm>
        </p:spPr>
        <p:txBody>
          <a:bodyPr rtlCol="0"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 rtl="0"/>
            <a:r>
              <a:rPr lang="ru-RU"/>
              <a:t>Объект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4036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5205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rtlCol="0" anchor="b"/>
          <a:lstStyle>
            <a:lvl1pPr>
              <a:lnSpc>
                <a:spcPct val="100000"/>
              </a:lnSpc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3851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rtlCol="0" anchor="b"/>
          <a:lstStyle>
            <a:lvl1pPr>
              <a:defRPr sz="3200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8203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306F3896-19D4-4232-82CE-6C81979F6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409177"/>
            <a:ext cx="12192000" cy="456774"/>
            <a:chOff x="0" y="6401226"/>
            <a:chExt cx="12192000" cy="456774"/>
          </a:xfrm>
        </p:grpSpPr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191D0E40-FF26-4842-B967-3FA07E78DC55}"/>
                </a:ext>
              </a:extLst>
            </p:cNvPr>
            <p:cNvSpPr/>
            <p:nvPr/>
          </p:nvSpPr>
          <p:spPr>
            <a:xfrm rot="10800000" flipH="1">
              <a:off x="0" y="6401226"/>
              <a:ext cx="12192000" cy="456773"/>
            </a:xfrm>
            <a:prstGeom prst="rect">
              <a:avLst/>
            </a:prstGeom>
            <a:gradFill>
              <a:gsLst>
                <a:gs pos="14000">
                  <a:schemeClr val="accent4">
                    <a:alpha val="28000"/>
                  </a:schemeClr>
                </a:gs>
                <a:gs pos="100000">
                  <a:schemeClr val="accent5">
                    <a:alpha val="8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7BE4E0C1-B316-4C88-9FF8-5BA9F1C67DCE}"/>
                </a:ext>
              </a:extLst>
            </p:cNvPr>
            <p:cNvSpPr/>
            <p:nvPr/>
          </p:nvSpPr>
          <p:spPr>
            <a:xfrm flipH="1">
              <a:off x="4038602" y="6401228"/>
              <a:ext cx="8153398" cy="456772"/>
            </a:xfrm>
            <a:prstGeom prst="rect">
              <a:avLst/>
            </a:prstGeom>
            <a:gradFill>
              <a:gsLst>
                <a:gs pos="9000">
                  <a:schemeClr val="accent2">
                    <a:lumMod val="60000"/>
                    <a:lumOff val="40000"/>
                    <a:alpha val="55000"/>
                  </a:schemeClr>
                </a:gs>
                <a:gs pos="99000">
                  <a:schemeClr val="accent2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F7B3B56-B1E0-482A-BCB7-F6DFF267F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1184687" y="1185453"/>
            <a:ext cx="6408742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966FDA2-772B-4D2A-AB6A-EE70A258E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1043780" y="3413921"/>
            <a:ext cx="1951041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113291B3-B6EE-40A3-8DD7-FA478AD26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635413">
            <a:off x="-364225" y="1757079"/>
            <a:ext cx="3900087" cy="4178958"/>
          </a:xfrm>
          <a:custGeom>
            <a:avLst/>
            <a:gdLst>
              <a:gd name="connsiteX0" fmla="*/ 2431955 w 3900087"/>
              <a:gd name="connsiteY0" fmla="*/ 93939 h 4178958"/>
              <a:gd name="connsiteX1" fmla="*/ 3900087 w 3900087"/>
              <a:gd name="connsiteY1" fmla="*/ 2089479 h 4178958"/>
              <a:gd name="connsiteX2" fmla="*/ 1810608 w 3900087"/>
              <a:gd name="connsiteY2" fmla="*/ 4178958 h 4178958"/>
              <a:gd name="connsiteX3" fmla="*/ 77979 w 3900087"/>
              <a:gd name="connsiteY3" fmla="*/ 3257727 h 4178958"/>
              <a:gd name="connsiteX4" fmla="*/ 0 w 3900087"/>
              <a:gd name="connsiteY4" fmla="*/ 3129368 h 4178958"/>
              <a:gd name="connsiteX5" fmla="*/ 831517 w 3900087"/>
              <a:gd name="connsiteY5" fmla="*/ 244058 h 4178958"/>
              <a:gd name="connsiteX6" fmla="*/ 997289 w 3900087"/>
              <a:gd name="connsiteY6" fmla="*/ 164202 h 4178958"/>
              <a:gd name="connsiteX7" fmla="*/ 1810608 w 3900087"/>
              <a:gd name="connsiteY7" fmla="*/ 0 h 4178958"/>
              <a:gd name="connsiteX8" fmla="*/ 2431955 w 390008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087" h="4178958">
                <a:moveTo>
                  <a:pt x="2431955" y="93939"/>
                </a:moveTo>
                <a:cubicBezTo>
                  <a:pt x="3282516" y="358491"/>
                  <a:pt x="3900087" y="1151865"/>
                  <a:pt x="3900087" y="2089479"/>
                </a:cubicBezTo>
                <a:cubicBezTo>
                  <a:pt x="3900087" y="3243466"/>
                  <a:pt x="2964595" y="4178958"/>
                  <a:pt x="1810608" y="4178958"/>
                </a:cubicBezTo>
                <a:cubicBezTo>
                  <a:pt x="1089366" y="4178958"/>
                  <a:pt x="453474" y="3813531"/>
                  <a:pt x="77979" y="3257727"/>
                </a:cubicBezTo>
                <a:lnTo>
                  <a:pt x="0" y="3129368"/>
                </a:lnTo>
                <a:lnTo>
                  <a:pt x="831517" y="244058"/>
                </a:lnTo>
                <a:lnTo>
                  <a:pt x="997289" y="164202"/>
                </a:lnTo>
                <a:cubicBezTo>
                  <a:pt x="1247270" y="58468"/>
                  <a:pt x="1522111" y="0"/>
                  <a:pt x="1810608" y="0"/>
                </a:cubicBezTo>
                <a:cubicBezTo>
                  <a:pt x="2026981" y="0"/>
                  <a:pt x="2235672" y="32888"/>
                  <a:pt x="2431955" y="93939"/>
                </a:cubicBezTo>
                <a:close/>
              </a:path>
            </a:pathLst>
          </a:custGeom>
          <a:gradFill>
            <a:gsLst>
              <a:gs pos="34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D997F7F-035E-456B-A91D-44910446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47595" y="413658"/>
            <a:ext cx="4400609" cy="3581400"/>
          </a:xfrm>
          <a:prstGeom prst="rect">
            <a:avLst/>
          </a:prstGeom>
          <a:gradFill>
            <a:gsLst>
              <a:gs pos="0">
                <a:schemeClr val="accent5">
                  <a:alpha val="29000"/>
                </a:schemeClr>
              </a:gs>
              <a:gs pos="100000">
                <a:schemeClr val="accent4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10052647-C66D-4244-962F-2AA82F920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16" y="586633"/>
            <a:ext cx="3125336" cy="361158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заголовка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Нижний колонтитул 4">
            <a:extLst>
              <a:ext uri="{FF2B5EF4-FFF2-40B4-BE49-F238E27FC236}">
                <a16:creationId xmlns:a16="http://schemas.microsoft.com/office/drawing/2014/main" id="{43D0BC76-B58B-4508-A4FF-DC3D3ADB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1" y="1912217"/>
            <a:ext cx="4114800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A73B76-2F23-43F4-BD43-914BAEE88CF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778375" y="863600"/>
            <a:ext cx="3441700" cy="5130800"/>
          </a:xfrm>
        </p:spPr>
        <p:txBody>
          <a:bodyPr rtlCol="0" anchor="ctr">
            <a:normAutofit/>
          </a:bodyPr>
          <a:lstStyle>
            <a:lvl1pPr>
              <a:buNone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/>
              <a:t>Объект</a:t>
            </a:r>
          </a:p>
        </p:txBody>
      </p:sp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25D66CC0-A06E-4254-AAF8-8DA80B0193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87384" y="868680"/>
            <a:ext cx="2505456" cy="1499616"/>
          </a:xfrm>
          <a:solidFill>
            <a:schemeClr val="accent6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1" name="Рисунок 39">
            <a:extLst>
              <a:ext uri="{FF2B5EF4-FFF2-40B4-BE49-F238E27FC236}">
                <a16:creationId xmlns:a16="http://schemas.microsoft.com/office/drawing/2014/main" id="{9E32C36A-291F-44F8-81D5-1899179E0A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87384" y="2688336"/>
            <a:ext cx="2505456" cy="1499616"/>
          </a:xfrm>
          <a:solidFill>
            <a:schemeClr val="accent6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2" name="Рисунок 39">
            <a:extLst>
              <a:ext uri="{FF2B5EF4-FFF2-40B4-BE49-F238E27FC236}">
                <a16:creationId xmlns:a16="http://schemas.microsoft.com/office/drawing/2014/main" id="{E44311D2-BC20-4706-9F00-7D9178FB0A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87384" y="4526280"/>
            <a:ext cx="2505456" cy="1499616"/>
          </a:xfrm>
          <a:solidFill>
            <a:schemeClr val="accent6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5" name="Дата 3">
            <a:extLst>
              <a:ext uri="{FF2B5EF4-FFF2-40B4-BE49-F238E27FC236}">
                <a16:creationId xmlns:a16="http://schemas.microsoft.com/office/drawing/2014/main" id="{B0C91521-9FA7-4A68-9C94-30DAE875F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0111" y="6409170"/>
            <a:ext cx="3702392" cy="44883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36" name="Номер слайда 5">
            <a:extLst>
              <a:ext uri="{FF2B5EF4-FFF2-40B4-BE49-F238E27FC236}">
                <a16:creationId xmlns:a16="http://schemas.microsoft.com/office/drawing/2014/main" id="{43143B3C-F960-42CF-BBA0-4990E9874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9A857F5-96C8-461D-A78C-38E92FE1C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792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0A4A873-9306-44F1-9047-F853F0082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893" y="457200"/>
            <a:ext cx="6230956" cy="1569368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50B5C48D-A262-4537-89A8-437CBFD860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1648" cy="1600200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13" name="Рисунок 11">
            <a:extLst>
              <a:ext uri="{FF2B5EF4-FFF2-40B4-BE49-F238E27FC236}">
                <a16:creationId xmlns:a16="http://schemas.microsoft.com/office/drawing/2014/main" id="{6702E7C4-3925-41D8-8339-6521FE726B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603470"/>
            <a:ext cx="4041648" cy="1600200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4" name="Рисунок 11">
            <a:extLst>
              <a:ext uri="{FF2B5EF4-FFF2-40B4-BE49-F238E27FC236}">
                <a16:creationId xmlns:a16="http://schemas.microsoft.com/office/drawing/2014/main" id="{D748BF23-0309-4049-B999-7977CE56B2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206940"/>
            <a:ext cx="4041648" cy="1600200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5" name="Рисунок 11">
            <a:extLst>
              <a:ext uri="{FF2B5EF4-FFF2-40B4-BE49-F238E27FC236}">
                <a16:creationId xmlns:a16="http://schemas.microsoft.com/office/drawing/2014/main" id="{342D563E-638C-4E20-9FB7-739D6E4A9A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810409"/>
            <a:ext cx="4041648" cy="1600200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CDCF384C-15B5-46CF-BA28-3C6898C9A9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70438" y="2368550"/>
            <a:ext cx="6230411" cy="3390900"/>
          </a:xfrm>
        </p:spPr>
        <p:txBody>
          <a:bodyPr rtlCol="0"/>
          <a:lstStyle>
            <a:lvl1pPr marL="0" indent="0"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 rtl="0"/>
            <a:r>
              <a:rPr lang="ru-RU"/>
              <a:t>Содержимое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9066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Разрыв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AE2DFFA2-22D4-4919-9C0C-45E51AF578AC}"/>
              </a:ext>
            </a:extLst>
          </p:cNvPr>
          <p:cNvSpPr/>
          <p:nvPr userDrawn="1"/>
        </p:nvSpPr>
        <p:spPr>
          <a:xfrm rot="5400000" flipH="1">
            <a:off x="-152592" y="162118"/>
            <a:ext cx="6400418" cy="6095233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4FBF45C-4020-4F59-8E88-4006B53BE427}"/>
              </a:ext>
            </a:extLst>
          </p:cNvPr>
          <p:cNvSpPr/>
          <p:nvPr userDrawn="1"/>
        </p:nvSpPr>
        <p:spPr>
          <a:xfrm rot="5400000" flipH="1">
            <a:off x="-161024" y="143687"/>
            <a:ext cx="6400418" cy="6113043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lumMod val="75000"/>
                  <a:alpha val="87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BFCE23BB-F1B6-4676-BAD7-56273E800FEB}"/>
              </a:ext>
            </a:extLst>
          </p:cNvPr>
          <p:cNvSpPr/>
          <p:nvPr userDrawn="1"/>
        </p:nvSpPr>
        <p:spPr>
          <a:xfrm rot="5400000" flipH="1">
            <a:off x="1932850" y="2249496"/>
            <a:ext cx="2211724" cy="6113042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3136A792-3F80-40BE-96DB-0CDC51B9AA89}"/>
              </a:ext>
            </a:extLst>
          </p:cNvPr>
          <p:cNvSpPr/>
          <p:nvPr userDrawn="1"/>
        </p:nvSpPr>
        <p:spPr>
          <a:xfrm rot="6097846">
            <a:off x="767675" y="747345"/>
            <a:ext cx="4808302" cy="4808302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0A3C02BB-F8E9-47C7-AF5B-34F4E0DF2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9154" y="987237"/>
            <a:ext cx="4506259" cy="2976491"/>
          </a:xfrm>
        </p:spPr>
        <p:txBody>
          <a:bodyPr rtlCol="0"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 rtl="0"/>
            <a:r>
              <a:rPr lang="ru-RU">
                <a:solidFill>
                  <a:schemeClr val="bg1"/>
                </a:solidFill>
              </a:rPr>
              <a:t>Образец заголовка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1" name="Подзаголовок 2">
            <a:extLst>
              <a:ext uri="{FF2B5EF4-FFF2-40B4-BE49-F238E27FC236}">
                <a16:creationId xmlns:a16="http://schemas.microsoft.com/office/drawing/2014/main" id="{585BD763-B468-4FE3-BCE8-C2E276B77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154" y="4393824"/>
            <a:ext cx="4506259" cy="1597145"/>
          </a:xfrm>
        </p:spPr>
        <p:txBody>
          <a:bodyPr rtlCol="0">
            <a:normAutofit/>
          </a:bodyPr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algn="l" rtl="0"/>
            <a:r>
              <a:rPr lang="ru-RU" sz="1400">
                <a:solidFill>
                  <a:schemeClr val="bg1"/>
                </a:solidFill>
              </a:rPr>
              <a:t>Образец подзаголовка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46" name="Рисунок 45">
            <a:extLst>
              <a:ext uri="{FF2B5EF4-FFF2-40B4-BE49-F238E27FC236}">
                <a16:creationId xmlns:a16="http://schemas.microsoft.com/office/drawing/2014/main" id="{D482A36A-6BEB-495C-8399-9E9EA28C2B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31152" y="627063"/>
            <a:ext cx="4195763" cy="2674937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7" name="Рисунок 45">
            <a:extLst>
              <a:ext uri="{FF2B5EF4-FFF2-40B4-BE49-F238E27FC236}">
                <a16:creationId xmlns:a16="http://schemas.microsoft.com/office/drawing/2014/main" id="{23DC67C7-2D14-4866-B487-E6C7EF2D18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31152" y="3621024"/>
            <a:ext cx="4195763" cy="2674937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8" name="Дата 1">
            <a:extLst>
              <a:ext uri="{FF2B5EF4-FFF2-40B4-BE49-F238E27FC236}">
                <a16:creationId xmlns:a16="http://schemas.microsoft.com/office/drawing/2014/main" id="{2DCC7554-6615-4584-921E-91285C62C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49" name="Номер слайда 3">
            <a:extLst>
              <a:ext uri="{FF2B5EF4-FFF2-40B4-BE49-F238E27FC236}">
                <a16:creationId xmlns:a16="http://schemas.microsoft.com/office/drawing/2014/main" id="{564CDF61-B448-4746-A22C-52C864C1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204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иаграмма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EC0C88D-87E5-47C3-AA92-269E45C85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1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603500"/>
            <a:ext cx="10190163" cy="346868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4D12C7D5-A921-47A9-8619-DD3D6EC81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4834054">
            <a:off x="4822383" y="-1739232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4315B16-F859-4692-83E7-34DB86837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060818" y="0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55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иаграмма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EC0C88D-87E5-47C3-AA92-269E45C85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1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803" y="2865438"/>
            <a:ext cx="10240960" cy="2708655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4D12C7D5-A921-47A9-8619-DD3D6EC81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4834054">
            <a:off x="4822383" y="-1739232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4315B16-F859-4692-83E7-34DB86837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060818" y="0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241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B46EB34-1B8B-4396-BFD2-98D14076D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4460827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3E69A3D-D17E-4FD6-87AB-82FA30AC0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4038600" y="4463552"/>
            <a:ext cx="8153401" cy="2394447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1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CAE216A4-83E5-4AF8-83B6-82171757B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4834054">
            <a:off x="2944145" y="2710934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743141D-24A2-4BE2-B276-C20C06CB9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076701" y="4460827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A35F720A-671B-47F4-88B8-83CD2FE3B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807" y="4611271"/>
            <a:ext cx="10229073" cy="1171556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 rtl="0"/>
            <a:r>
              <a:rPr lang="ru-RU" sz="3600">
                <a:solidFill>
                  <a:schemeClr val="bg1"/>
                </a:solidFill>
              </a:rPr>
              <a:t>Образец заголовка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Объект 7">
            <a:extLst>
              <a:ext uri="{FF2B5EF4-FFF2-40B4-BE49-F238E27FC236}">
                <a16:creationId xmlns:a16="http://schemas.microsoft.com/office/drawing/2014/main" id="{38168417-C3D6-45B7-898A-D94F37EA6C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1" y="5970897"/>
            <a:ext cx="9448800" cy="429904"/>
          </a:xfrm>
        </p:spPr>
        <p:txBody>
          <a:bodyPr rtlCol="0">
            <a:normAutofit/>
          </a:bodyPr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algn="l" rtl="0">
              <a:lnSpc>
                <a:spcPct val="100000"/>
              </a:lnSpc>
            </a:pPr>
            <a:r>
              <a:rPr lang="ru-RU" sz="1200">
                <a:solidFill>
                  <a:schemeClr val="bg1"/>
                </a:solidFill>
              </a:rPr>
              <a:t>Образец подзаголовка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7B0F7C81-3A6B-4709-B144-6A0DFEF3B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4462272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048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ABBCEB0-C572-483A-88B2-C65A607EC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428"/>
            <a:ext cx="12192001" cy="2386759"/>
          </a:xfrm>
          <a:prstGeom prst="rect">
            <a:avLst/>
          </a:prstGeom>
          <a:gradFill>
            <a:gsLst>
              <a:gs pos="10000">
                <a:schemeClr val="accent5">
                  <a:alpha val="86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4DDF8D-E0F6-454C-9BC5-15EF5630F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4817660" y="8011"/>
            <a:ext cx="7374340" cy="2378309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8" name="Заголовок 10">
            <a:extLst>
              <a:ext uri="{FF2B5EF4-FFF2-40B4-BE49-F238E27FC236}">
                <a16:creationId xmlns:a16="http://schemas.microsoft.com/office/drawing/2014/main" id="{382B2655-24B6-4245-8B87-EE7F13887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580030"/>
            <a:ext cx="10240903" cy="1009934"/>
          </a:xfrm>
        </p:spPr>
        <p:txBody>
          <a:bodyPr rtlCol="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команда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E1866142-B2E0-46DB-B8B4-2078CE7804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5013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C386A221-28CD-49DF-AF22-78815A6E2F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57600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3671C398-D779-4B1A-BD2F-395D1F3F8D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81928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C283C6BE-C8D0-4726-B217-58FE337E5E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97112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id="{035F3E11-74CF-4460-9FF3-DD91B5E570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31368" y="4466873"/>
            <a:ext cx="2286000" cy="27432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24" name="Текст 14">
            <a:extLst>
              <a:ext uri="{FF2B5EF4-FFF2-40B4-BE49-F238E27FC236}">
                <a16:creationId xmlns:a16="http://schemas.microsoft.com/office/drawing/2014/main" id="{7D857D03-665D-4D33-B7E8-B85D42470B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45013" y="4877332"/>
            <a:ext cx="2286000" cy="59436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28" name="Текст 14">
            <a:extLst>
              <a:ext uri="{FF2B5EF4-FFF2-40B4-BE49-F238E27FC236}">
                <a16:creationId xmlns:a16="http://schemas.microsoft.com/office/drawing/2014/main" id="{65D2C286-1A79-4B52-82F1-D520602693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67663" y="4466873"/>
            <a:ext cx="2286000" cy="27432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29" name="Текст 14">
            <a:extLst>
              <a:ext uri="{FF2B5EF4-FFF2-40B4-BE49-F238E27FC236}">
                <a16:creationId xmlns:a16="http://schemas.microsoft.com/office/drawing/2014/main" id="{F0B53ABB-D4AE-4C0B-9902-0C1763EE40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81308" y="4877332"/>
            <a:ext cx="2286000" cy="59436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30" name="Текст 14">
            <a:extLst>
              <a:ext uri="{FF2B5EF4-FFF2-40B4-BE49-F238E27FC236}">
                <a16:creationId xmlns:a16="http://schemas.microsoft.com/office/drawing/2014/main" id="{3AE87779-12F2-4327-ADEE-3F31BFB8D3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0307" y="4466873"/>
            <a:ext cx="2286000" cy="27432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1" name="Текст 14">
            <a:extLst>
              <a:ext uri="{FF2B5EF4-FFF2-40B4-BE49-F238E27FC236}">
                <a16:creationId xmlns:a16="http://schemas.microsoft.com/office/drawing/2014/main" id="{0DCB8055-0EA2-426F-989D-AC9932A17A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3952" y="4877332"/>
            <a:ext cx="2286000" cy="59436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32" name="Текст 14">
            <a:extLst>
              <a:ext uri="{FF2B5EF4-FFF2-40B4-BE49-F238E27FC236}">
                <a16:creationId xmlns:a16="http://schemas.microsoft.com/office/drawing/2014/main" id="{308EC59B-41AE-4F1B-9364-A00C479F76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24408" y="4466873"/>
            <a:ext cx="2286000" cy="27432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3" name="Текст 14">
            <a:extLst>
              <a:ext uri="{FF2B5EF4-FFF2-40B4-BE49-F238E27FC236}">
                <a16:creationId xmlns:a16="http://schemas.microsoft.com/office/drawing/2014/main" id="{BC3965F4-D2B3-4353-A638-332A3F4E70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38053" y="4877332"/>
            <a:ext cx="2286000" cy="59436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859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68" userDrawn="1">
          <p15:clr>
            <a:srgbClr val="FBAE40"/>
          </p15:clr>
        </p15:guide>
        <p15:guide id="2" pos="3024" userDrawn="1">
          <p15:clr>
            <a:srgbClr val="FBAE40"/>
          </p15:clr>
        </p15:guide>
        <p15:guide id="3" pos="4680" userDrawn="1">
          <p15:clr>
            <a:srgbClr val="FBAE40"/>
          </p15:clr>
        </p15:guide>
        <p15:guide id="4" pos="633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150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5CF8EE9-A776-4052-ABB2-29666265C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409177"/>
            <a:ext cx="12192000" cy="456774"/>
            <a:chOff x="0" y="6401226"/>
            <a:chExt cx="12192000" cy="45677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CCF2F3BB-127D-44BC-A8EF-A8BB5F5911CA}"/>
                </a:ext>
              </a:extLst>
            </p:cNvPr>
            <p:cNvSpPr/>
            <p:nvPr/>
          </p:nvSpPr>
          <p:spPr>
            <a:xfrm rot="10800000" flipH="1">
              <a:off x="0" y="6401226"/>
              <a:ext cx="12192000" cy="456773"/>
            </a:xfrm>
            <a:prstGeom prst="rect">
              <a:avLst/>
            </a:prstGeom>
            <a:gradFill>
              <a:gsLst>
                <a:gs pos="14000">
                  <a:schemeClr val="accent4">
                    <a:alpha val="28000"/>
                  </a:schemeClr>
                </a:gs>
                <a:gs pos="100000">
                  <a:schemeClr val="accent5">
                    <a:alpha val="8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010D1F30-F118-4A1F-A48F-7E5706959F64}"/>
                </a:ext>
              </a:extLst>
            </p:cNvPr>
            <p:cNvSpPr/>
            <p:nvPr/>
          </p:nvSpPr>
          <p:spPr>
            <a:xfrm flipH="1">
              <a:off x="4038602" y="6401228"/>
              <a:ext cx="8153398" cy="456772"/>
            </a:xfrm>
            <a:prstGeom prst="rect">
              <a:avLst/>
            </a:prstGeom>
            <a:gradFill>
              <a:gsLst>
                <a:gs pos="9000">
                  <a:schemeClr val="accent2">
                    <a:lumMod val="60000"/>
                    <a:lumOff val="40000"/>
                    <a:alpha val="55000"/>
                  </a:schemeClr>
                </a:gs>
                <a:gs pos="99000">
                  <a:schemeClr val="accent2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ru-RU" dirty="0"/>
              <a:t>Понедельник, 1 февраля 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Образец текста нижнего колонтитула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fld id="{C01389E6-C847-4AD0-B56D-D205B2EAB1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236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80" r:id="rId3"/>
    <p:sldLayoutId id="2147483661" r:id="rId4"/>
    <p:sldLayoutId id="2147483686" r:id="rId5"/>
    <p:sldLayoutId id="2147483684" r:id="rId6"/>
    <p:sldLayoutId id="2147483681" r:id="rId7"/>
    <p:sldLayoutId id="2147483685" r:id="rId8"/>
    <p:sldLayoutId id="2147483650" r:id="rId9"/>
    <p:sldLayoutId id="2147483653" r:id="rId10"/>
    <p:sldLayoutId id="2147483682" r:id="rId11"/>
    <p:sldLayoutId id="2147483683" r:id="rId12"/>
    <p:sldLayoutId id="2147483679" r:id="rId13"/>
    <p:sldLayoutId id="2147483655" r:id="rId14"/>
    <p:sldLayoutId id="2147483656" r:id="rId15"/>
    <p:sldLayoutId id="2147483657" r:id="rId1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8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D5E3C6B7-507C-4330-B4B5-6B3975EF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rtlCol="0"/>
          <a:lstStyle/>
          <a:p>
            <a:pPr rtl="0"/>
            <a:fld id="{39A857F5-96C8-461D-A78C-38E92FE1C522}" type="slidenum">
              <a:rPr lang="ru-RU" smtClean="0"/>
              <a:pPr rtl="0"/>
              <a:t>1</a:t>
            </a:fld>
            <a:endParaRPr lang="ru-RU" dirty="0"/>
          </a:p>
        </p:txBody>
      </p:sp>
      <p:pic>
        <p:nvPicPr>
          <p:cNvPr id="15" name="Picture 8" descr="Главная - Торгово-промышленная палата г. Алматы | Ассоциация торговых и  промышленных предприятий">
            <a:extLst>
              <a:ext uri="{FF2B5EF4-FFF2-40B4-BE49-F238E27FC236}">
                <a16:creationId xmlns:a16="http://schemas.microsoft.com/office/drawing/2014/main" id="{687A6810-02B5-63B8-B0CD-FA2BEA54D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97" y="987386"/>
            <a:ext cx="3699628" cy="348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0633ECE8-8680-16DE-D263-3FFD66D37225}"/>
              </a:ext>
            </a:extLst>
          </p:cNvPr>
          <p:cNvSpPr txBox="1">
            <a:spLocks/>
          </p:cNvSpPr>
          <p:nvPr/>
        </p:nvSpPr>
        <p:spPr>
          <a:xfrm>
            <a:off x="4240696" y="4767961"/>
            <a:ext cx="7951304" cy="11026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ru-RU" sz="2000" i="1" dirty="0">
              <a:solidFill>
                <a:schemeClr val="accent5"/>
              </a:solidFill>
              <a:latin typeface="Arial Narrow" panose="020B0606020202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CC474F-2B83-715C-970D-68453E73F164}"/>
              </a:ext>
            </a:extLst>
          </p:cNvPr>
          <p:cNvSpPr txBox="1"/>
          <p:nvPr/>
        </p:nvSpPr>
        <p:spPr>
          <a:xfrm>
            <a:off x="1" y="1471353"/>
            <a:ext cx="39319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деятельности </a:t>
            </a:r>
          </a:p>
          <a:p>
            <a:pPr algn="ctr" rtl="0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 деловых женщин </a:t>
            </a:r>
          </a:p>
          <a:p>
            <a:pPr algn="ctr" rtl="0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г. Алматы</a:t>
            </a:r>
          </a:p>
          <a:p>
            <a:pPr algn="ctr" rtl="0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сентябрь -декабрь </a:t>
            </a:r>
          </a:p>
          <a:p>
            <a:pPr algn="ctr" rtl="0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72BA11-04EF-5FAE-2EEE-8C963342041F}"/>
              </a:ext>
            </a:extLst>
          </p:cNvPr>
          <p:cNvSpPr txBox="1"/>
          <p:nvPr/>
        </p:nvSpPr>
        <p:spPr>
          <a:xfrm>
            <a:off x="4735996" y="5139022"/>
            <a:ext cx="69607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5"/>
                </a:solidFill>
                <a:latin typeface="MS Reference Sans Serif" panose="020B0604030504040204" pitchFamily="34" charset="0"/>
                <a:ea typeface="Malgun Gothic" panose="020B0503020000020004" pitchFamily="34" charset="-127"/>
              </a:rPr>
              <a:t>«</a:t>
            </a:r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Быть видимой и значимой, а значит, </a:t>
            </a:r>
          </a:p>
          <a:p>
            <a:pPr algn="ctr"/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быть профессионалом и лидером»</a:t>
            </a:r>
          </a:p>
        </p:txBody>
      </p:sp>
    </p:spTree>
    <p:extLst>
      <p:ext uri="{BB962C8B-B14F-4D97-AF65-F5344CB8AC3E}">
        <p14:creationId xmlns:p14="http://schemas.microsoft.com/office/powerpoint/2010/main" val="738980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4FB7EA2-5848-4DB6-828C-99DA351EE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10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4A0A42-3EF4-4921-93E9-6DAE73A6B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33" y="820132"/>
            <a:ext cx="5053280" cy="53591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2BC9C7-96C5-4A5B-B715-7F1C51040A6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7990" b="17990"/>
          <a:stretch>
            <a:fillRect/>
          </a:stretch>
        </p:blipFill>
        <p:spPr>
          <a:xfrm>
            <a:off x="6757988" y="285939"/>
            <a:ext cx="4195763" cy="2674937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8CC524-E4BA-40F4-AAEF-5BB98D23DD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8168" b="18168"/>
          <a:stretch>
            <a:fillRect/>
          </a:stretch>
        </p:blipFill>
        <p:spPr>
          <a:xfrm>
            <a:off x="6757987" y="3429001"/>
            <a:ext cx="4195763" cy="2901180"/>
          </a:xfrm>
        </p:spPr>
      </p:pic>
    </p:spTree>
    <p:extLst>
      <p:ext uri="{BB962C8B-B14F-4D97-AF65-F5344CB8AC3E}">
        <p14:creationId xmlns:p14="http://schemas.microsoft.com/office/powerpoint/2010/main" val="1851522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B4C6ED3-13A4-4C80-9C81-CB6CC8D7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11096"/>
            <a:ext cx="4114800" cy="457200"/>
          </a:xfrm>
        </p:spPr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11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59E283-8400-1690-30BB-52245D2782BB}"/>
              </a:ext>
            </a:extLst>
          </p:cNvPr>
          <p:cNvSpPr txBox="1"/>
          <p:nvPr/>
        </p:nvSpPr>
        <p:spPr>
          <a:xfrm>
            <a:off x="2259628" y="4927412"/>
            <a:ext cx="76696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Очередное заседание Ассоциации деловых женщин по городу Алматы </a:t>
            </a:r>
          </a:p>
          <a:p>
            <a:pPr algn="ctr"/>
            <a:r>
              <a:rPr lang="ru-RU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2022 г.</a:t>
            </a:r>
            <a:endParaRPr lang="ru-RU" sz="3200" b="0" i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9F74CE-9098-46A1-965B-F46176ABCE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1171" b="31171"/>
          <a:stretch>
            <a:fillRect/>
          </a:stretch>
        </p:blipFill>
        <p:spPr>
          <a:xfrm>
            <a:off x="150829" y="82296"/>
            <a:ext cx="11821212" cy="4348302"/>
          </a:xfrm>
        </p:spPr>
      </p:pic>
    </p:spTree>
    <p:extLst>
      <p:ext uri="{BB962C8B-B14F-4D97-AF65-F5344CB8AC3E}">
        <p14:creationId xmlns:p14="http://schemas.microsoft.com/office/powerpoint/2010/main" val="2909444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12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926" y="610227"/>
            <a:ext cx="115755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октября 2022 года «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Алматыбасжоспар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конференц-зал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ПРЕСС-КОНФЕРЕНЦИЯ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V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Pеспубликанскому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конкурсу  «Караван доброты» 2022-2023 гг.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 «Ассоциация деловых женщин Казахстана по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г.Алматы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/>
              <a:t>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9661CD-2EEE-4A0F-AF30-BEB7EE6E9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695" y="2073897"/>
            <a:ext cx="2913861" cy="39013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7D17E2-41F3-49C0-AF57-F47424DFA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848" y="2073896"/>
            <a:ext cx="2546588" cy="41738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901AF5-C7D1-4C35-8FFE-FC67F11BE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64" y="2073896"/>
            <a:ext cx="2736914" cy="39013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015F44-241F-4629-B48A-D433C0755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273" y="2073896"/>
            <a:ext cx="2754302" cy="417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92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13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77683" y="281615"/>
            <a:ext cx="602965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по программе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Мастермайнд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 :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«Миссия и цели в бизнесе» 16.10.2022г. Ресторан 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River Hall»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535721-6336-40D0-B2B3-9B37B0BAF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94789"/>
            <a:ext cx="4365304" cy="43895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DBF26A-D724-43E7-BEF7-31297AB48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526" y="3429000"/>
            <a:ext cx="3647559" cy="25546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E5DD63-1B69-4EE1-B6DF-F468F7217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526" y="509047"/>
            <a:ext cx="3647559" cy="25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8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14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38053" y="457910"/>
            <a:ext cx="10315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«Kazakhstan Global Investment Roundtable» 20.10.2022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9CC7CF-6A7E-4E7B-9560-30C940266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852" y="1065327"/>
            <a:ext cx="4453669" cy="51186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8F6A0A-30B5-47AA-B4D2-3CDA6C80B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233" y="1065327"/>
            <a:ext cx="5132914" cy="511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80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15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EA36FD-7428-40EF-852F-9341BAE81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095" y="218328"/>
            <a:ext cx="3953641" cy="58163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6991C1-3765-4D93-9B52-735137071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906" y="3126497"/>
            <a:ext cx="3459638" cy="31399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15AD31-6EE1-4BF1-961D-0EE49AD34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69" y="309636"/>
            <a:ext cx="3721315" cy="29873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44FE75-A0D1-4DD7-805B-FBDE06086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869" y="3358171"/>
            <a:ext cx="3721315" cy="267662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165C824-2E76-4FC2-B555-062223281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2184" y="218328"/>
            <a:ext cx="3313360" cy="277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38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4FB7EA2-5848-4DB6-828C-99DA351EE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16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91E4D5-FAA0-4B28-BA5A-9F793A863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120" y="2954371"/>
            <a:ext cx="4378752" cy="33663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2B568E-E0AC-4CFB-B3E4-9A7E01F6A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120" y="197963"/>
            <a:ext cx="4378752" cy="2647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431594-9759-4336-94AE-6F3184179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30" y="197963"/>
            <a:ext cx="5118756" cy="612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81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86C469-3C14-470C-A3AC-ACCB53357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7390" y="197963"/>
            <a:ext cx="5956618" cy="674272"/>
          </a:xfrm>
        </p:spPr>
        <p:txBody>
          <a:bodyPr/>
          <a:lstStyle/>
          <a:p>
            <a:pPr algn="ctr" rt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Деловые связи запуск Мобильного Приложения АДЖК</a:t>
            </a:r>
          </a:p>
          <a:p>
            <a:pPr algn="ctr" rt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01.11.2022г.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707DCA-6FFB-4687-9BC8-AED289E2A5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7808" b="17808"/>
          <a:stretch>
            <a:fillRect/>
          </a:stretch>
        </p:blipFill>
        <p:spPr>
          <a:xfrm>
            <a:off x="552082" y="1096505"/>
            <a:ext cx="4883331" cy="2855916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E75100-C730-4F4B-892F-CE01120D427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8256" b="18256"/>
          <a:stretch>
            <a:fillRect/>
          </a:stretch>
        </p:blipFill>
        <p:spPr>
          <a:xfrm>
            <a:off x="552082" y="4056116"/>
            <a:ext cx="4883331" cy="2077779"/>
          </a:xfr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C939C281-CD08-47FF-A1AB-E45E6F542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17</a:t>
            </a:fld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1FFD1C-994F-4672-AC0C-DA730BE71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588" y="3277980"/>
            <a:ext cx="4506257" cy="285591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7261DF0-63A1-4B04-93DB-D2771C916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589" y="492199"/>
            <a:ext cx="4506258" cy="264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35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18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18095" y="388581"/>
            <a:ext cx="109681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879600" algn="l"/>
              </a:tabLs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03.11.2022г. Заседание членов Правления АДЖК по городу Алматы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2C9620-AFAF-4207-9151-286E9AADD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25" y="1206874"/>
            <a:ext cx="3284408" cy="47248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ED0BEC-1AAF-429C-BA02-ACB2B3EC9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260" y="1206873"/>
            <a:ext cx="3426794" cy="47248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840FEE-A5C8-4D27-BAA6-678DEE76C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500" y="1206874"/>
            <a:ext cx="4110087" cy="47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21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B4425451-8618-441E-9D12-2D59D6AD1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19</a:t>
            </a:fld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55F055-3638-9652-C70C-87D1028FF6D6}"/>
              </a:ext>
            </a:extLst>
          </p:cNvPr>
          <p:cNvSpPr txBox="1"/>
          <p:nvPr/>
        </p:nvSpPr>
        <p:spPr>
          <a:xfrm>
            <a:off x="834887" y="320977"/>
            <a:ext cx="105222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04.11.2022г. </a:t>
            </a:r>
            <a:r>
              <a:rPr lang="en-US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Almaty Management University</a:t>
            </a:r>
            <a:r>
              <a:rPr lang="kk-KZ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WEPS TALKS-Women’s </a:t>
            </a:r>
            <a:r>
              <a:rPr lang="en-US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Emprovement</a:t>
            </a:r>
            <a:r>
              <a:rPr lang="en-US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principles</a:t>
            </a:r>
            <a:r>
              <a:rPr lang="kk-KZ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kk-KZ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расширения прав и возможностей женщин разработаны структурой</a:t>
            </a:r>
          </a:p>
          <a:p>
            <a:pPr algn="ctr"/>
            <a:r>
              <a:rPr lang="kk-KZ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«ООН-женщины»</a:t>
            </a:r>
            <a:endParaRPr lang="ru-RU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407996-85EC-4C6F-8F6F-C123D8302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468" y="1644415"/>
            <a:ext cx="3689525" cy="44735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533F95-BB91-4457-A4B2-A7F8AAFBC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1644415"/>
            <a:ext cx="3789575" cy="44735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9A1292-86AF-488F-B3FC-E548BEC24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733" y="1644415"/>
            <a:ext cx="3689525" cy="447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56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2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96558" y="411238"/>
            <a:ext cx="96835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членов АДЖ по г. Алматы - 47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крыло – 28 членов.  Молодежное крыло -  19 членов</a:t>
            </a:r>
            <a:endParaRPr lang="ru-RU" sz="200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96558" y="1135227"/>
            <a:ext cx="77051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 с сентября по декабрь состав АДЖ  пополнился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новыми членами: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крыло -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Молодежное крыло -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CAE7F6-6133-4BB5-BEEC-B5E1332BC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558" y="2166993"/>
            <a:ext cx="8335209" cy="409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48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B4425451-8618-441E-9D12-2D59D6AD1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20</a:t>
            </a:fld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55F055-3638-9652-C70C-87D1028FF6D6}"/>
              </a:ext>
            </a:extLst>
          </p:cNvPr>
          <p:cNvSpPr txBox="1"/>
          <p:nvPr/>
        </p:nvSpPr>
        <p:spPr>
          <a:xfrm>
            <a:off x="834887" y="320977"/>
            <a:ext cx="105222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07.11.2022г. </a:t>
            </a:r>
          </a:p>
          <a:p>
            <a:pPr algn="ctr"/>
            <a:r>
              <a:rPr lang="ru-RU" sz="28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Новые члены Общественного Совета города Алматы</a:t>
            </a:r>
            <a:endParaRPr lang="ru-RU" sz="2800" b="0" i="1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4E35EC-93DC-4166-B25F-7702681DF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59" y="1222624"/>
            <a:ext cx="5445620" cy="51074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00CAAE-C897-437A-9E5E-3BB08C454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580" y="1222624"/>
            <a:ext cx="5445620" cy="510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04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B4425451-8618-441E-9D12-2D59D6AD1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21</a:t>
            </a:fld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55F055-3638-9652-C70C-87D1028FF6D6}"/>
              </a:ext>
            </a:extLst>
          </p:cNvPr>
          <p:cNvSpPr txBox="1"/>
          <p:nvPr/>
        </p:nvSpPr>
        <p:spPr>
          <a:xfrm>
            <a:off x="927653" y="188455"/>
            <a:ext cx="10522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10.11.2022г. Участие в предвыборной компании Президента </a:t>
            </a:r>
            <a:r>
              <a:rPr lang="ru-RU" sz="24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К.К.Токаева</a:t>
            </a:r>
            <a:r>
              <a:rPr lang="ru-RU" sz="24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0" i="1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B77049-BE84-4A1D-B990-5F3F6D8A2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423" y="692587"/>
            <a:ext cx="9096866" cy="554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01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49EF26-3B47-496A-81C1-04CA0FCA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22</a:t>
            </a:fld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FB2884-F47A-CEAE-EB5D-8C80E60F258C}"/>
              </a:ext>
            </a:extLst>
          </p:cNvPr>
          <p:cNvSpPr txBox="1"/>
          <p:nvPr/>
        </p:nvSpPr>
        <p:spPr>
          <a:xfrm>
            <a:off x="1915933" y="140661"/>
            <a:ext cx="78452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14-16.11.2022г. </a:t>
            </a:r>
          </a:p>
          <a:p>
            <a:pPr algn="ctr" rtl="0"/>
            <a:r>
              <a:rPr lang="ru-RU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г.Алматы</a:t>
            </a:r>
            <a:endParaRPr lang="ru-RU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Гостиница </a:t>
            </a:r>
            <a:r>
              <a:rPr lang="ru-RU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Казжол</a:t>
            </a:r>
            <a:endParaRPr lang="ru-RU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ru-RU" sz="2400" b="1" i="1" dirty="0">
              <a:solidFill>
                <a:schemeClr val="bg1"/>
              </a:solidFill>
              <a:latin typeface="MS Reference Sans Serif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7DCEB5-35BC-47DE-8C4E-CCF567D10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92" y="1272617"/>
            <a:ext cx="5623085" cy="48819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480B7D-A080-4185-9DF0-D80E6CB45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293" y="1272617"/>
            <a:ext cx="5539030" cy="488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23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F97915C8-089B-C99E-DEDE-84D708686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0727" y="379344"/>
            <a:ext cx="10110369" cy="482047"/>
          </a:xfrm>
        </p:spPr>
        <p:txBody>
          <a:bodyPr>
            <a:normAutofit fontScale="90000"/>
          </a:bodyPr>
          <a:lstStyle/>
          <a:p>
            <a:r>
              <a:rPr lang="ru-RU" sz="2000" i="1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навыков и компетенций осуществления ВЭД: тренинг для женщин-предпринимателей</a:t>
            </a:r>
            <a:r>
              <a:rPr lang="ru-RU" sz="2400" i="1" spc="200" dirty="0">
                <a:latin typeface="MS Reference Sans Serif" panose="020B0604030504040204" pitchFamily="34" charset="0"/>
              </a:rPr>
              <a:t>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2CCD2A-5D82-41D7-9B20-7DD291FA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83" y="986055"/>
            <a:ext cx="3487945" cy="31416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BB3CC9-47CE-46E2-B8FB-91AF3AA4D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83" y="4252400"/>
            <a:ext cx="3617045" cy="23333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D84A15-BFD7-4A33-8B82-1B47C4716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100" y="4167749"/>
            <a:ext cx="3352750" cy="24180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E3FD91-E39D-4E11-9B84-61AA0F4ED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5100" y="1026065"/>
            <a:ext cx="3476367" cy="303380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1CACC5-8231-4823-8B71-DF3436248C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9917" y="1026065"/>
            <a:ext cx="3539573" cy="303380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266BF29-BBEE-4838-B7B7-DE2365F85E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435" y="4167748"/>
            <a:ext cx="3686536" cy="248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9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08A28DC-00CB-4135-8F00-96D4F1737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1659" y="509047"/>
            <a:ext cx="11067068" cy="989815"/>
          </a:xfrm>
        </p:spPr>
        <p:txBody>
          <a:bodyPr/>
          <a:lstStyle/>
          <a:p>
            <a:pPr algn="ctr" rtl="0"/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21.11.2022г. Подписание Меморандума о сотрудничестве с </a:t>
            </a:r>
          </a:p>
          <a:p>
            <a:pPr algn="ctr" rtl="0"/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 ICF-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Kazakhstan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4DA9F122-4840-42E6-ACA3-BD29DFB77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25494C-38AD-484D-A0E7-7232F989B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9A857F5-96C8-461D-A78C-38E92FE1C522}" type="slidenum">
              <a:rPr lang="ru-RU" smtClean="0"/>
              <a:pPr rtl="0"/>
              <a:t>24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6AFAA2-51EE-44FB-845A-862F90742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427" y="1634035"/>
            <a:ext cx="3162118" cy="44697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0FA0BDC-4B81-482A-9EF4-47F0E2966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71" y="1363689"/>
            <a:ext cx="2663193" cy="47401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214054-DD46-483E-B524-4337CB837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111" y="1639441"/>
            <a:ext cx="2963215" cy="41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48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E2EEC12-7ED3-474A-A80D-64A12B8A5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366" y="254524"/>
            <a:ext cx="11547834" cy="1131217"/>
          </a:xfrm>
        </p:spPr>
        <p:txBody>
          <a:bodyPr/>
          <a:lstStyle/>
          <a:p>
            <a:pPr algn="ctr" rtl="0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22.11.2022г.  В рамках программы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Мастермайнд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член АДЖ по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г.Астана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Янцен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провела тренинг в онлайн режиме. </a:t>
            </a:r>
          </a:p>
          <a:p>
            <a:pPr algn="ctr" rtl="0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: «Личный бренд».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CC0581-4546-4135-B7D8-E8F58553D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25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56556-4D46-4A3E-BB8F-CDC655DD2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66" y="1489433"/>
            <a:ext cx="5231875" cy="46474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F32D4C-4B5F-4E75-ADD2-619C8470D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348" y="1489434"/>
            <a:ext cx="5144396" cy="464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26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75440" y="405829"/>
            <a:ext cx="98066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24.11.2022г.  В рамках программы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Мастермайнд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член АДЖА Людмила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Борисюк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провела тренинг в онлайн режиме.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13763F-5390-4A39-B369-92DC7A51C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51" y="1228073"/>
            <a:ext cx="4998795" cy="51818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AAE0CA-1DF7-4CF1-853B-7063BB3C8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264" y="1228073"/>
            <a:ext cx="5118755" cy="518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16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5B4C3-8FA8-1F94-9C2E-D1D0C447A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29" y="565608"/>
            <a:ext cx="10570889" cy="12600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01.12.2022г.Подписание Меморандума о сотрудничестве с </a:t>
            </a:r>
            <a:br>
              <a:rPr lang="ru-RU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 </a:t>
            </a:r>
            <a:r>
              <a:rPr lang="ru-RU" sz="2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MamaPro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D51E3EC-9740-4D56-8434-0A5AEDCF2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080" y="1621410"/>
            <a:ext cx="8719793" cy="4555553"/>
          </a:xfrm>
        </p:spPr>
      </p:pic>
    </p:spTree>
    <p:extLst>
      <p:ext uri="{BB962C8B-B14F-4D97-AF65-F5344CB8AC3E}">
        <p14:creationId xmlns:p14="http://schemas.microsoft.com/office/powerpoint/2010/main" val="998435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0D7BB7-D04B-4D6C-86B1-392E24027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28</a:t>
            </a:fld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C653A3-8E68-0E37-2EA1-8BED6459E559}"/>
              </a:ext>
            </a:extLst>
          </p:cNvPr>
          <p:cNvSpPr txBox="1"/>
          <p:nvPr/>
        </p:nvSpPr>
        <p:spPr>
          <a:xfrm>
            <a:off x="440635" y="2539509"/>
            <a:ext cx="54565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Очередное заседание Ассоциации деловых женщин по городу Алматы </a:t>
            </a:r>
          </a:p>
          <a:p>
            <a:pPr algn="ctr"/>
            <a:r>
              <a:rPr lang="ru-RU" sz="24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05.12. 2022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AA453E-EDC0-4150-9866-9AD4F5FB3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373" y="3817856"/>
            <a:ext cx="2856321" cy="24354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054EAB-0677-4ECB-AA6D-F94D0B589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785" y="273774"/>
            <a:ext cx="2856321" cy="31552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DACD50-B53F-4AAA-ACD8-5A6041F7F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7697" y="942680"/>
            <a:ext cx="2688959" cy="410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88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29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C653A3-8E68-0E37-2EA1-8BED6459E559}"/>
              </a:ext>
            </a:extLst>
          </p:cNvPr>
          <p:cNvSpPr txBox="1"/>
          <p:nvPr/>
        </p:nvSpPr>
        <p:spPr>
          <a:xfrm>
            <a:off x="490451" y="344949"/>
            <a:ext cx="73401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solidFill>
                  <a:srgbClr val="0000FF"/>
                </a:solidFill>
                <a:effectLst/>
                <a:latin typeface="MS Reference Sans Serif" panose="020B0604030504040204" pitchFamily="34" charset="0"/>
              </a:rPr>
              <a:t>Член АДЖ по г. Алматы  </a:t>
            </a:r>
            <a:r>
              <a:rPr lang="ru-RU" sz="1600" b="0" i="1" dirty="0" err="1">
                <a:solidFill>
                  <a:srgbClr val="0000FF"/>
                </a:solidFill>
                <a:effectLst/>
                <a:latin typeface="MS Reference Sans Serif" panose="020B0604030504040204" pitchFamily="34" charset="0"/>
              </a:rPr>
              <a:t>Ахшабаева</a:t>
            </a:r>
            <a:r>
              <a:rPr lang="ru-RU" sz="1600" b="0" i="1" dirty="0">
                <a:solidFill>
                  <a:srgbClr val="0000FF"/>
                </a:solidFill>
                <a:effectLst/>
                <a:latin typeface="MS Reference Sans Serif" panose="020B0604030504040204" pitchFamily="34" charset="0"/>
              </a:rPr>
              <a:t> Наталья </a:t>
            </a:r>
            <a:r>
              <a:rPr lang="ru-RU" sz="1600" b="0" i="1" dirty="0" err="1">
                <a:solidFill>
                  <a:srgbClr val="0000FF"/>
                </a:solidFill>
                <a:effectLst/>
                <a:latin typeface="MS Reference Sans Serif" panose="020B0604030504040204" pitchFamily="34" charset="0"/>
              </a:rPr>
              <a:t>Тохтаровна</a:t>
            </a:r>
            <a:r>
              <a:rPr lang="ru-RU" sz="1600" b="0" i="1" dirty="0">
                <a:solidFill>
                  <a:srgbClr val="0000FF"/>
                </a:solidFill>
                <a:effectLst/>
                <a:latin typeface="MS Reference Sans Serif" panose="020B0604030504040204" pitchFamily="34" charset="0"/>
              </a:rPr>
              <a:t> и ее швейная фабрика «Семирамида» одержала заслуженную победу  в республиканском конкурсе «Лучший товар Казахстана» в номинации «Лучшие товары для населения!» 08.12.2022г.</a:t>
            </a:r>
            <a:endParaRPr lang="ru-RU" sz="1400" b="1" i="1" dirty="0">
              <a:solidFill>
                <a:srgbClr val="0000FF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591F30-6E66-4AA4-BE0C-10A259040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027" y="1555927"/>
            <a:ext cx="5426540" cy="4769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A1604D-933E-4029-BDA3-ADE5B27F6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588" y="838986"/>
            <a:ext cx="4183088" cy="548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29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3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05346" y="271067"/>
            <a:ext cx="10341032" cy="23391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 с сентября по декабрь состоялось </a:t>
            </a:r>
          </a:p>
          <a:p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заседаний членов основного крыла Правления </a:t>
            </a:r>
          </a:p>
          <a:p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заседаний членов АДЖ 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заседаний членов МК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презентации бизнеса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2F4766-D36B-4CE4-B792-DC8465132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26" y="2030272"/>
            <a:ext cx="3462891" cy="42371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F4C76A-4555-4126-A1DE-65328FB30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836" y="1197205"/>
            <a:ext cx="4032621" cy="50702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C41D3B1-EC96-4524-8E32-BE75AC903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902" y="347690"/>
            <a:ext cx="3452420" cy="28314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6D960C-9C24-471C-9181-93F6F8DCF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902" y="3429000"/>
            <a:ext cx="3452420" cy="27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25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FDF3FA-E37C-4F01-AB1A-E1179A1A7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30</a:t>
            </a:fld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ACCCA-85A3-7639-B208-CB16F3663D80}"/>
              </a:ext>
            </a:extLst>
          </p:cNvPr>
          <p:cNvSpPr txBox="1"/>
          <p:nvPr/>
        </p:nvSpPr>
        <p:spPr>
          <a:xfrm>
            <a:off x="1166191" y="227054"/>
            <a:ext cx="9859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ru-RU" sz="2400" b="1" i="1" dirty="0">
                <a:solidFill>
                  <a:schemeClr val="bg1"/>
                </a:solidFill>
                <a:effectLst/>
                <a:latin typeface="MS Reference Sans Serif" panose="020B0604030504040204" pitchFamily="34" charset="0"/>
              </a:rPr>
              <a:t>09-10.12.2022г.в </a:t>
            </a:r>
            <a:r>
              <a:rPr lang="ru-RU" sz="2400" b="1" i="1" dirty="0" err="1">
                <a:solidFill>
                  <a:schemeClr val="bg1"/>
                </a:solidFill>
                <a:effectLst/>
                <a:latin typeface="MS Reference Sans Serif" panose="020B0604030504040204" pitchFamily="34" charset="0"/>
              </a:rPr>
              <a:t>г.Алматы</a:t>
            </a:r>
            <a:r>
              <a:rPr lang="ru-RU" sz="2400" b="1" i="1" dirty="0">
                <a:solidFill>
                  <a:schemeClr val="bg1"/>
                </a:solidFill>
                <a:effectLst/>
                <a:latin typeface="MS Reference Sans Serif" panose="020B0604030504040204" pitchFamily="34" charset="0"/>
              </a:rPr>
              <a:t> Члены АДЖК приняли участие  в региональной конференции «Повестка женского </a:t>
            </a:r>
            <a:r>
              <a:rPr lang="ru-RU" sz="2400" b="1" i="1" dirty="0" err="1">
                <a:solidFill>
                  <a:schemeClr val="bg1"/>
                </a:solidFill>
                <a:effectLst/>
                <a:latin typeface="MS Reference Sans Serif" panose="020B0604030504040204" pitchFamily="34" charset="0"/>
              </a:rPr>
              <a:t>предпринимаетльства</a:t>
            </a:r>
            <a:r>
              <a:rPr lang="ru-RU" sz="2400" b="1" i="1" dirty="0">
                <a:solidFill>
                  <a:schemeClr val="bg1"/>
                </a:solidFill>
                <a:effectLst/>
                <a:latin typeface="MS Reference Sans Serif" panose="020B0604030504040204" pitchFamily="34" charset="0"/>
              </a:rPr>
              <a:t> в </a:t>
            </a:r>
            <a:r>
              <a:rPr lang="ru-RU" sz="2400" b="1" i="1" dirty="0" err="1">
                <a:solidFill>
                  <a:schemeClr val="bg1"/>
                </a:solidFill>
                <a:effectLst/>
                <a:latin typeface="MS Reference Sans Serif" panose="020B0604030504040204" pitchFamily="34" charset="0"/>
              </a:rPr>
              <a:t>старанах</a:t>
            </a:r>
            <a:r>
              <a:rPr lang="ru-RU" sz="2400" b="1" i="1" dirty="0">
                <a:solidFill>
                  <a:schemeClr val="bg1"/>
                </a:solidFill>
                <a:effectLst/>
                <a:latin typeface="MS Reference Sans Serif" panose="020B0604030504040204" pitchFamily="34" charset="0"/>
              </a:rPr>
              <a:t> Центральной Азии»</a:t>
            </a:r>
            <a:endParaRPr lang="ru-RU" sz="2400" b="1" i="1" dirty="0">
              <a:solidFill>
                <a:schemeClr val="bg1"/>
              </a:solidFill>
              <a:latin typeface="MS Reference Sans Serif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D001DE-FD4D-4CB0-BB07-EAFAD0963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74" y="1548199"/>
            <a:ext cx="5421517" cy="48617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A524C1-A535-45AC-878E-105EAFC1E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239" y="1548199"/>
            <a:ext cx="5323505" cy="477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27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31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F4747D-71ED-488A-8A34-4E0257BEB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261" y="306617"/>
            <a:ext cx="4227136" cy="58490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4EDA5C-1AFA-496C-94F8-572E6A746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57" y="329938"/>
            <a:ext cx="2671517" cy="25224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1EEA7A-5F8C-46DF-B25F-F11C81AC7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42" y="3231159"/>
            <a:ext cx="2789346" cy="27428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AE275A-9C24-4792-AAA2-7F34065BC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382" y="306617"/>
            <a:ext cx="2843362" cy="25457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C042BD-1AC0-469F-BEA6-23E6D6E74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4382" y="3231159"/>
            <a:ext cx="2843362" cy="28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00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E6C0B05-2132-4D1F-A089-3412EE24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693" y="490194"/>
            <a:ext cx="10350631" cy="744717"/>
          </a:xfrm>
        </p:spPr>
        <p:txBody>
          <a:bodyPr/>
          <a:lstStyle/>
          <a:p>
            <a:pPr algn="ctr" rtl="0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15.12.2022г.  В рамках программы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Мастермайнд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член АДЖА Людмила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Борисюк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провела тренинг в онлайн режиме. Тема: «Переговоры и коммуникация». 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4C7DF9-9CD9-4841-816A-BA1044CC8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32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D9513A-ED3C-43EC-BEEE-15F1682F2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285" y="1567131"/>
            <a:ext cx="3285385" cy="41455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C5CB29-1144-4761-B0FC-ACFE6A972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039" y="1234911"/>
            <a:ext cx="4212705" cy="43928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478CB3-CE48-4BE4-B7CA-F54AEEFEB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47" y="1567132"/>
            <a:ext cx="3324237" cy="406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12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358765E-4950-4CE8-887E-C9ED4EAD5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2750" y="593888"/>
            <a:ext cx="8111382" cy="933253"/>
          </a:xfrm>
        </p:spPr>
        <p:txBody>
          <a:bodyPr/>
          <a:lstStyle/>
          <a:p>
            <a:pPr algn="ctr" rtl="0"/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16.12.2022 г. члены АДЖА Имашева А.К. и Махметова Г.А. вместе  с куратором программы Менторинг Скачко Т.Д. провели экспресс-тренинг для Менторов.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C688D5-A37C-4368-B58B-70A8FAF60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33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36CBBC-7F3F-4E0B-9F08-E20BBFF67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162" y="1611982"/>
            <a:ext cx="6174557" cy="452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76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030F062-7719-478A-BC46-00E36C67F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3959" y="320513"/>
            <a:ext cx="8286159" cy="725862"/>
          </a:xfrm>
        </p:spPr>
        <p:txBody>
          <a:bodyPr/>
          <a:lstStyle/>
          <a:p>
            <a:pPr algn="ctr" rtl="0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21.12.2022г. Новогодний корпоратив АДЖА </a:t>
            </a:r>
          </a:p>
          <a:p>
            <a:pPr algn="ctr" rtl="0"/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г.Алматы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ресторан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Ziyafet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427B26-ED91-458C-996B-2DCF31C22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34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6B9727-3338-4A6B-BD08-7E94FC73B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795" y="969678"/>
            <a:ext cx="4402687" cy="47712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24A623-1E58-4B7C-A187-89260240A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429" y="1022478"/>
            <a:ext cx="3374796" cy="25408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8088459-EFCE-4D5E-B234-49FB3CE52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26" y="969677"/>
            <a:ext cx="3179165" cy="27011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C7F5CE-E630-4FFC-883F-579627F87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1545" y="3795022"/>
            <a:ext cx="3495082" cy="23889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D74CC5-4E2E-4338-B655-33D55AD73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226" y="3893249"/>
            <a:ext cx="3352227" cy="21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65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58280C4-0222-4B40-8CAD-745F4BDE9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7592" y="845867"/>
            <a:ext cx="8446415" cy="1190324"/>
          </a:xfrm>
        </p:spPr>
        <p:txBody>
          <a:bodyPr/>
          <a:lstStyle/>
          <a:p>
            <a:pPr algn="ctr" rtl="0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Очередное заседание членов МК АДЖ по городу Алматы</a:t>
            </a:r>
          </a:p>
          <a:p>
            <a:pPr algn="ctr" rtl="0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19.12. 2022 г.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C2041E-B0BD-42B5-9EC4-12A0AECB5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35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4258A2-1DA2-49FE-8DD9-3724597B9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472" y="2337847"/>
            <a:ext cx="9700182" cy="367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942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76596DA-69D9-4262-A964-D2F017446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7592" y="926750"/>
            <a:ext cx="6221690" cy="3579262"/>
          </a:xfrm>
        </p:spPr>
        <p:txBody>
          <a:bodyPr/>
          <a:lstStyle/>
          <a:p>
            <a:pPr algn="ctr" rtl="0"/>
            <a:r>
              <a:rPr lang="ru-RU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EE3D91-C2F3-4248-A1FF-98953B27D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1972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4FB7EA2-5848-4DB6-828C-99DA351EE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4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52E22F-65B5-BBA9-86E4-0F7DB248B255}"/>
              </a:ext>
            </a:extLst>
          </p:cNvPr>
          <p:cNvSpPr txBox="1"/>
          <p:nvPr/>
        </p:nvSpPr>
        <p:spPr>
          <a:xfrm>
            <a:off x="465288" y="1135607"/>
            <a:ext cx="554096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effectLst/>
                <a:latin typeface="MS Reference Sans Serif" panose="020B0604030504040204" pitchFamily="34" charset="0"/>
              </a:rPr>
              <a:t>          </a:t>
            </a:r>
            <a:r>
              <a:rPr lang="ru-RU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2022 г.</a:t>
            </a:r>
          </a:p>
          <a:p>
            <a:pPr algn="ctr"/>
            <a:endParaRPr lang="ru-RU" sz="28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Члены координационного совета Альянса Женских Сил </a:t>
            </a:r>
            <a:r>
              <a:rPr lang="ru-RU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г.Алматы</a:t>
            </a:r>
            <a:r>
              <a:rPr lang="ru-RU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приняли участие в двухдневном тренинге «Стратегии достижения гендерного равенства», проведенного КМПА в рамках Региональной Инициативы «Луч света».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DE8773-23AC-41C9-BAFC-AF856B09E7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7990" b="17990"/>
          <a:stretch>
            <a:fillRect/>
          </a:stretch>
        </p:blipFill>
        <p:spPr>
          <a:xfrm>
            <a:off x="6673698" y="413999"/>
            <a:ext cx="4778495" cy="2560019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72734A-18F5-47C8-8AE8-085D45F139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7855" b="17855"/>
          <a:stretch>
            <a:fillRect/>
          </a:stretch>
        </p:blipFill>
        <p:spPr>
          <a:xfrm>
            <a:off x="6673698" y="3429000"/>
            <a:ext cx="4778495" cy="2866961"/>
          </a:xfrm>
        </p:spPr>
      </p:pic>
    </p:spTree>
    <p:extLst>
      <p:ext uri="{BB962C8B-B14F-4D97-AF65-F5344CB8AC3E}">
        <p14:creationId xmlns:p14="http://schemas.microsoft.com/office/powerpoint/2010/main" val="715360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B4C6ED3-13A4-4C80-9C81-CB6CC8D7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11096"/>
            <a:ext cx="4114800" cy="457200"/>
          </a:xfrm>
        </p:spPr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5</a:t>
            </a:fld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D66F9C-CDA7-F79C-0D62-8993C6277D21}"/>
              </a:ext>
            </a:extLst>
          </p:cNvPr>
          <p:cNvSpPr txBox="1"/>
          <p:nvPr/>
        </p:nvSpPr>
        <p:spPr>
          <a:xfrm>
            <a:off x="1325218" y="4927412"/>
            <a:ext cx="92948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Ассоциация деловых женщин Казахстана по городу Алматы оказала гуманитарную помощь для пострадавших в Костанайской области.</a:t>
            </a:r>
          </a:p>
          <a:p>
            <a:pPr algn="ctr"/>
            <a:endParaRPr lang="ru-RU" sz="2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33AC8C-3758-4071-90A0-261B718846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0113" b="20113"/>
          <a:stretch>
            <a:fillRect/>
          </a:stretch>
        </p:blipFill>
        <p:spPr>
          <a:xfrm>
            <a:off x="724343" y="113718"/>
            <a:ext cx="11153980" cy="4083377"/>
          </a:xfrm>
        </p:spPr>
      </p:pic>
    </p:spTree>
    <p:extLst>
      <p:ext uri="{BB962C8B-B14F-4D97-AF65-F5344CB8AC3E}">
        <p14:creationId xmlns:p14="http://schemas.microsoft.com/office/powerpoint/2010/main" val="1505521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0C174E-9F4F-455B-A05E-48B633ED6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CC5611-5788-40EC-B1BD-8DCF5C7881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8343" b="18343"/>
          <a:stretch>
            <a:fillRect/>
          </a:stretch>
        </p:blipFill>
        <p:spPr>
          <a:xfrm>
            <a:off x="804866" y="82296"/>
            <a:ext cx="4506259" cy="2787221"/>
          </a:xfr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4A90BCA-E558-4D51-9059-BD5DC1F4F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6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AEC665-B1C4-425A-AFBB-63B1DB226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99" y="2873568"/>
            <a:ext cx="4506259" cy="214231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2A1F12-D3CE-4A4D-A5A0-B1C9393BB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177" y="82296"/>
            <a:ext cx="3240721" cy="31867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1DF68A-B6E2-49C1-97D2-2AE7261ED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0165" y="3315423"/>
            <a:ext cx="3324733" cy="29809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0AC2E60-1668-4554-A45E-5DB75F68D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21" y="5015883"/>
            <a:ext cx="4563674" cy="149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6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4FB7EA2-5848-4DB6-828C-99DA351EE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7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434244-8DB3-428A-866B-0D9E125278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7583" b="17583"/>
          <a:stretch>
            <a:fillRect/>
          </a:stretch>
        </p:blipFill>
        <p:spPr>
          <a:xfrm>
            <a:off x="630315" y="443882"/>
            <a:ext cx="4696287" cy="558405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96FA48-F8A3-4413-AD86-F97D029B0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380" y="150916"/>
            <a:ext cx="4412201" cy="29222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CA62A3-C150-40A5-913A-C6DFF5EDC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382" y="3398680"/>
            <a:ext cx="4412202" cy="29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69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8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3950" y="685711"/>
            <a:ext cx="39485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kern="1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Республиканское рабочее совещание по организации деятельности АДЖК на 2022-2023гг.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F36F4A-6504-45A9-90AF-9674B5A66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491" y="1819373"/>
            <a:ext cx="3542952" cy="44296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2A9CEA-57BE-4178-B96D-FEE905C82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57" y="2999808"/>
            <a:ext cx="3807614" cy="32492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80E021-3F1C-4F6F-9E12-4F06ACD2A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058" y="3066461"/>
            <a:ext cx="3948546" cy="31825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3528A94-7DCB-406B-AC3E-73F997833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058" y="254523"/>
            <a:ext cx="3948546" cy="274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49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1C5D61-EC49-42A6-8C47-BD1D6F160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0193" y="339365"/>
            <a:ext cx="10652287" cy="707010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21.09.2022г. Второй ежегодный Региональный женский Саммит Центральной Азии.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г.Ташкент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699ACE-72BE-44D2-B2EC-A9D9239EB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9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6B9BA-2689-4BF4-A129-E5D5289ED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99" y="1156356"/>
            <a:ext cx="5282938" cy="52535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6397EF-3FBD-4F3F-8FF9-57E08E71F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836" y="1225484"/>
            <a:ext cx="4939645" cy="509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20155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4614.tgt.Office_50301353_TF89309463_Win32_OJ112196155.potx" id="{8A7F4949-8952-43C0-98BB-C378658821EF}" vid="{1AED09B2-38D5-4DDD-96E4-5B5D9A6840B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9123E8-1B6B-49B5-873D-A8D01C369B68}">
  <ds:schemaRefs>
    <ds:schemaRef ds:uri="http://purl.org/dc/elements/1.1/"/>
    <ds:schemaRef ds:uri="http://www.w3.org/XML/1998/namespace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230e9df3-be65-4c73-a93b-d1236ebd677e"/>
    <ds:schemaRef ds:uri="16c05727-aa75-4e4a-9b5f-8a80a1165891"/>
    <ds:schemaRef ds:uri="71af3243-3dd4-4a8d-8c0d-dd76da1f02a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1E43E0E-1DE3-4D32-85EB-739731B9E7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51EB17-D597-42E7-995C-18B75FCBF23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Градиентная заливка</Template>
  <TotalTime>4722</TotalTime>
  <Words>603</Words>
  <Application>Microsoft Office PowerPoint</Application>
  <PresentationFormat>Широкоэкранный</PresentationFormat>
  <Paragraphs>107</Paragraphs>
  <Slides>36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Arial</vt:lpstr>
      <vt:lpstr>Arial Narrow</vt:lpstr>
      <vt:lpstr>Avenir Next LT Pro</vt:lpstr>
      <vt:lpstr>Avenir Next LT Pro Light</vt:lpstr>
      <vt:lpstr>Calibri</vt:lpstr>
      <vt:lpstr>Calibri Light</vt:lpstr>
      <vt:lpstr>MS Reference Sans Serif</vt:lpstr>
      <vt:lpstr>Times New Roman</vt:lpstr>
      <vt:lpstr>GradientRiseVTI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«Формирование навыков и компетенций осуществления ВЭД: тренинг для женщин-предпринимателей»</vt:lpstr>
      <vt:lpstr>Презентация PowerPoint</vt:lpstr>
      <vt:lpstr>Презентация PowerPoint</vt:lpstr>
      <vt:lpstr>Презентация PowerPoint</vt:lpstr>
      <vt:lpstr>01.12.2022г.Подписание Меморандума о сотрудничестве с  ОФ MamaPro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Zamira Altybaeva</dc:creator>
  <cp:lastModifiedBy>user</cp:lastModifiedBy>
  <cp:revision>89</cp:revision>
  <dcterms:created xsi:type="dcterms:W3CDTF">2022-06-10T10:40:36Z</dcterms:created>
  <dcterms:modified xsi:type="dcterms:W3CDTF">2023-01-11T11:51:34Z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