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372" r:id="rId2"/>
    <p:sldMasterId id="2147484464" r:id="rId3"/>
    <p:sldMasterId id="2147484477" r:id="rId4"/>
    <p:sldMasterId id="2147484483" r:id="rId5"/>
  </p:sldMasterIdLst>
  <p:notesMasterIdLst>
    <p:notesMasterId r:id="rId12"/>
  </p:notesMasterIdLst>
  <p:sldIdLst>
    <p:sldId id="578" r:id="rId6"/>
    <p:sldId id="579" r:id="rId7"/>
    <p:sldId id="549" r:id="rId8"/>
    <p:sldId id="519" r:id="rId9"/>
    <p:sldId id="575" r:id="rId10"/>
    <p:sldId id="580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60" userDrawn="1">
          <p15:clr>
            <a:srgbClr val="A4A3A4"/>
          </p15:clr>
        </p15:guide>
        <p15:guide id="3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25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>
        <p:guide orient="horz" pos="504"/>
        <p:guide pos="360"/>
        <p:guide pos="6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480C-79F1-4AC5-B2AE-EFCA4BA9C3D7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1E71B-4266-4C16-8D09-AEBB2F97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3A32D4-9E67-B14D-B39F-99CE18A6B20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5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3A32D4-9E67-B14D-B39F-99CE18A6B20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8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1E71B-4266-4C16-8D09-AEBB2F97F26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2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88D9-8E38-4EC6-8E5A-9BD94593D26C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8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3A32D4-9E67-B14D-B39F-99CE18A6B20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7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4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" y="0"/>
            <a:ext cx="12173964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" y="6266780"/>
            <a:ext cx="12182996" cy="591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1598827" y="205034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23A1A15C-9153-4B72-BCF1-E191BA003B9C}" type="slidenum">
              <a:rPr lang="en-US" sz="80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pPr algn="ctr"/>
              <a:t>‹#›</a:t>
            </a:fld>
            <a:endParaRPr lang="en-US" sz="800" dirty="0">
              <a:solidFill>
                <a:srgbClr val="000000">
                  <a:lumMod val="50000"/>
                  <a:lumOff val="50000"/>
                </a:srgbClr>
              </a:solidFill>
              <a:cs typeface="Arial" pitchFamily="34" charset="0"/>
            </a:endParaRPr>
          </a:p>
        </p:txBody>
      </p:sp>
      <p:sp>
        <p:nvSpPr>
          <p:cNvPr id="44" name="Date Placeholder 3"/>
          <p:cNvSpPr txBox="1">
            <a:spLocks/>
          </p:cNvSpPr>
          <p:nvPr userDrawn="1"/>
        </p:nvSpPr>
        <p:spPr>
          <a:xfrm>
            <a:off x="139701" y="6322891"/>
            <a:ext cx="11887199" cy="49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333333"/>
                </a:solidFill>
                <a:latin typeface="Frutiger 65 Bold"/>
                <a:ea typeface="+mn-ea"/>
                <a:cs typeface="Frutiger 65 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cs typeface="Arial" pitchFamily="34" charset="0"/>
              </a:rPr>
              <a:t>©2015 MasterCard - No reproduction or sharing without express written consent of MasterCard</a:t>
            </a:r>
          </a:p>
        </p:txBody>
      </p:sp>
      <p:pic>
        <p:nvPicPr>
          <p:cNvPr id="10" name="B2BProgressionArro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2" y="309245"/>
            <a:ext cx="840328" cy="525204"/>
          </a:xfrm>
          <a:prstGeom prst="rect">
            <a:avLst/>
          </a:prstGeom>
        </p:spPr>
      </p:pic>
      <p:pic>
        <p:nvPicPr>
          <p:cNvPr id="9" name="Picture 71" descr="mca_rg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166087" y="6304980"/>
            <a:ext cx="2767612" cy="469411"/>
          </a:xfrm>
          <a:prstGeom prst="rect">
            <a:avLst/>
          </a:prstGeom>
          <a:noFill/>
        </p:spPr>
      </p:pic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1155701" y="1304926"/>
            <a:ext cx="9385300" cy="4448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1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151947" y="249931"/>
            <a:ext cx="10393427" cy="6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US" sz="2500" b="1" kern="1200" dirty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5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32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4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3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73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9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9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9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25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12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32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83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23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66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74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15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38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15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7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13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27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57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33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012213" y="2130426"/>
            <a:ext cx="4752192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2213" y="3695012"/>
            <a:ext cx="4752192" cy="1752600"/>
          </a:xfrm>
        </p:spPr>
        <p:txBody>
          <a:bodyPr lIns="0">
            <a:normAutofit/>
          </a:bodyPr>
          <a:lstStyle>
            <a:lvl1pPr marL="0" indent="0" algn="l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  <p:pic>
        <p:nvPicPr>
          <p:cNvPr id="4" name="Изображение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75803" cy="6858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35196" y="2523535"/>
            <a:ext cx="1632005" cy="1265432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35197" y="4890165"/>
            <a:ext cx="4535203" cy="301879"/>
          </a:xfrm>
          <a:prstGeom prst="rect">
            <a:avLst/>
          </a:prstGeom>
        </p:spPr>
      </p:pic>
      <p:pic>
        <p:nvPicPr>
          <p:cNvPr id="7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29067" y="0"/>
            <a:ext cx="1180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2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14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08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17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44545">
                    <a:tint val="75000"/>
                  </a:srgbClr>
                </a:solidFill>
              </a:rPr>
              <a:t>1</a:t>
            </a:r>
            <a:endParaRPr lang="ru-RU" dirty="0">
              <a:solidFill>
                <a:srgbClr val="4445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1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1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012213" y="2130426"/>
            <a:ext cx="4752192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2213" y="3695012"/>
            <a:ext cx="4752192" cy="1752600"/>
          </a:xfrm>
        </p:spPr>
        <p:txBody>
          <a:bodyPr lIns="0">
            <a:normAutofit/>
          </a:bodyPr>
          <a:lstStyle>
            <a:lvl1pPr marL="0" indent="0" algn="l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  <p:pic>
        <p:nvPicPr>
          <p:cNvPr id="4" name="Изображение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75803" cy="6858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35196" y="2523535"/>
            <a:ext cx="1632005" cy="1265432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35197" y="4890165"/>
            <a:ext cx="4535203" cy="301879"/>
          </a:xfrm>
          <a:prstGeom prst="rect">
            <a:avLst/>
          </a:prstGeom>
        </p:spPr>
      </p:pic>
      <p:pic>
        <p:nvPicPr>
          <p:cNvPr id="7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29067" y="0"/>
            <a:ext cx="1180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8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37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09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66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44545">
                    <a:tint val="75000"/>
                  </a:srgbClr>
                </a:solidFill>
              </a:rPr>
              <a:t>1</a:t>
            </a:r>
            <a:endParaRPr lang="ru-RU" dirty="0">
              <a:solidFill>
                <a:srgbClr val="4445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7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5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2017 MasterCard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100AE-8632-435C-A91E-40166DE1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98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9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 MasterCard Proprietary and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0" rIns="0" bIns="252000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09600" y="6381194"/>
            <a:ext cx="370751" cy="341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smtClean="0">
                <a:solidFill>
                  <a:srgbClr val="444545">
                    <a:tint val="75000"/>
                  </a:srgbClr>
                </a:solidFill>
              </a:rPr>
              <a:t>1</a:t>
            </a:r>
            <a:endParaRPr lang="ru-RU" dirty="0">
              <a:solidFill>
                <a:srgbClr val="444545">
                  <a:tint val="75000"/>
                </a:srgbClr>
              </a:solidFill>
            </a:endParaRPr>
          </a:p>
        </p:txBody>
      </p:sp>
      <p:pic>
        <p:nvPicPr>
          <p:cNvPr id="5" name="Изображение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" y="0"/>
            <a:ext cx="12187065" cy="6858000"/>
          </a:xfrm>
          <a:prstGeom prst="rect">
            <a:avLst/>
          </a:prstGeom>
        </p:spPr>
      </p:pic>
      <p:pic>
        <p:nvPicPr>
          <p:cNvPr id="6" name="Изображение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77741" y="274639"/>
            <a:ext cx="976723" cy="757336"/>
          </a:xfrm>
          <a:prstGeom prst="rect">
            <a:avLst/>
          </a:prstGeom>
        </p:spPr>
      </p:pic>
      <p:pic>
        <p:nvPicPr>
          <p:cNvPr id="7" name="Изображение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32610" y="6403982"/>
            <a:ext cx="2221852" cy="1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7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733" kern="1200" baseline="0">
          <a:solidFill>
            <a:schemeClr val="bg1">
              <a:lumMod val="50000"/>
            </a:schemeClr>
          </a:solidFill>
          <a:latin typeface="FuturaMediumC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0" rIns="0" bIns="252000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09600" y="6381194"/>
            <a:ext cx="370751" cy="341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smtClean="0">
                <a:solidFill>
                  <a:srgbClr val="444545">
                    <a:tint val="75000"/>
                  </a:srgbClr>
                </a:solidFill>
              </a:rPr>
              <a:t>1</a:t>
            </a:r>
            <a:endParaRPr lang="ru-RU" dirty="0">
              <a:solidFill>
                <a:srgbClr val="444545">
                  <a:tint val="75000"/>
                </a:srgbClr>
              </a:solidFill>
            </a:endParaRPr>
          </a:p>
        </p:txBody>
      </p:sp>
      <p:pic>
        <p:nvPicPr>
          <p:cNvPr id="5" name="Изображение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" y="0"/>
            <a:ext cx="12187065" cy="6858000"/>
          </a:xfrm>
          <a:prstGeom prst="rect">
            <a:avLst/>
          </a:prstGeom>
        </p:spPr>
      </p:pic>
      <p:pic>
        <p:nvPicPr>
          <p:cNvPr id="6" name="Изображение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77741" y="274639"/>
            <a:ext cx="976723" cy="757336"/>
          </a:xfrm>
          <a:prstGeom prst="rect">
            <a:avLst/>
          </a:prstGeom>
        </p:spPr>
      </p:pic>
      <p:pic>
        <p:nvPicPr>
          <p:cNvPr id="7" name="Изображение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32610" y="6403982"/>
            <a:ext cx="2221852" cy="1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0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733" kern="1200" baseline="0">
          <a:solidFill>
            <a:schemeClr val="bg1">
              <a:lumMod val="50000"/>
            </a:schemeClr>
          </a:solidFill>
          <a:latin typeface="FuturaMediumC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-2619143" y="4387937"/>
            <a:ext cx="8981440" cy="8981440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Изображение 3" descr="robot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76" y="365245"/>
            <a:ext cx="5433568" cy="6636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gray">
          <a:xfrm>
            <a:off x="4275015" y="3658846"/>
            <a:ext cx="3624944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sz="2667" dirty="0">
                <a:latin typeface="Futura PT Light"/>
                <a:cs typeface="Futura PT Light"/>
              </a:rPr>
              <a:t>Будущее уже сейчас!</a:t>
            </a:r>
            <a:endParaRPr lang="en-GB" sz="2667" dirty="0">
              <a:latin typeface="Futura PT Light"/>
              <a:cs typeface="Futura PT Light"/>
            </a:endParaRPr>
          </a:p>
        </p:txBody>
      </p:sp>
      <p:pic>
        <p:nvPicPr>
          <p:cNvPr id="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08" y="4192392"/>
            <a:ext cx="3097384" cy="7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b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1888" y="1273623"/>
            <a:ext cx="4439800" cy="474054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944463" y="573378"/>
            <a:ext cx="2842624" cy="2777325"/>
          </a:xfrm>
          <a:prstGeom prst="ellips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133">
              <a:solidFill>
                <a:srgbClr val="FFFF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4217" y="1890744"/>
            <a:ext cx="2842624" cy="2777325"/>
          </a:xfrm>
          <a:prstGeom prst="ellipse">
            <a:avLst/>
          </a:prstGeom>
          <a:solidFill>
            <a:srgbClr val="EDA7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133">
              <a:solidFill>
                <a:srgbClr val="FFFFFF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06677" y="3762320"/>
            <a:ext cx="2842624" cy="2777325"/>
          </a:xfrm>
          <a:prstGeom prst="ellipse">
            <a:avLst/>
          </a:prstGeom>
          <a:solidFill>
            <a:srgbClr val="EDA7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133">
              <a:solidFill>
                <a:srgbClr val="FFFFFF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706964" y="3744496"/>
            <a:ext cx="2842624" cy="2777325"/>
          </a:xfrm>
          <a:prstGeom prst="ellipse">
            <a:avLst/>
          </a:prstGeom>
          <a:solidFill>
            <a:srgbClr val="FD931C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133">
              <a:solidFill>
                <a:srgbClr val="FFFFFF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071759" y="1919391"/>
            <a:ext cx="2795639" cy="2795639"/>
          </a:xfrm>
          <a:prstGeom prst="ellipse">
            <a:avLst/>
          </a:prstGeom>
          <a:solidFill>
            <a:srgbClr val="FF6600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srgbClr val="FFFFFF"/>
              </a:solidFill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3" y="600316"/>
            <a:ext cx="4572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0" name="Title 3"/>
          <p:cNvSpPr>
            <a:spLocks noGrp="1"/>
          </p:cNvSpPr>
          <p:nvPr>
            <p:ph type="title"/>
          </p:nvPr>
        </p:nvSpPr>
        <p:spPr>
          <a:xfrm>
            <a:off x="1073443" y="613054"/>
            <a:ext cx="2448023" cy="71404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solidFill>
                  <a:srgbClr val="8F8F8F"/>
                </a:solidFill>
                <a:latin typeface="Gotham Pro Light"/>
                <a:cs typeface="Gotham Pro Light"/>
              </a:rPr>
              <a:t>Наша роль</a:t>
            </a:r>
            <a:endParaRPr lang="en-US" sz="3200" dirty="0">
              <a:solidFill>
                <a:srgbClr val="8F8F8F"/>
              </a:solidFill>
              <a:latin typeface="Gotham Pro Light"/>
              <a:cs typeface="Gotham Pro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0963" y="1125784"/>
            <a:ext cx="3017339" cy="20672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609585">
              <a:lnSpc>
                <a:spcPts val="2200"/>
              </a:lnSpc>
            </a:pPr>
            <a:r>
              <a:rPr lang="ru-RU" sz="1733" dirty="0">
                <a:solidFill>
                  <a:srgbClr val="FFFFFF"/>
                </a:solidFill>
                <a:latin typeface="Gotham Pro Light"/>
                <a:cs typeface="Gotham Pro Light"/>
              </a:rPr>
              <a:t>Клиенты хотят </a:t>
            </a:r>
          </a:p>
          <a:p>
            <a:pPr algn="ctr" defTabSz="609585">
              <a:lnSpc>
                <a:spcPts val="2200"/>
              </a:lnSpc>
            </a:pPr>
            <a:r>
              <a:rPr lang="ru-RU" sz="1733" dirty="0">
                <a:solidFill>
                  <a:srgbClr val="FFFFFF"/>
                </a:solidFill>
                <a:latin typeface="Gotham Pro Light"/>
                <a:cs typeface="Gotham Pro Light"/>
              </a:rPr>
              <a:t>лучший способ оплаты. Мы изобретаем его: </a:t>
            </a:r>
          </a:p>
          <a:p>
            <a:pPr algn="ctr" defTabSz="609585">
              <a:lnSpc>
                <a:spcPts val="2200"/>
              </a:lnSpc>
            </a:pPr>
            <a:r>
              <a:rPr lang="ru-RU" sz="1733" dirty="0">
                <a:solidFill>
                  <a:srgbClr val="FFFFFF"/>
                </a:solidFill>
                <a:latin typeface="Gotham Pro Light"/>
                <a:cs typeface="Gotham Pro Light"/>
              </a:rPr>
              <a:t>наши технологии </a:t>
            </a:r>
          </a:p>
          <a:p>
            <a:pPr algn="ctr" defTabSz="609585">
              <a:lnSpc>
                <a:spcPts val="2200"/>
              </a:lnSpc>
            </a:pPr>
            <a:r>
              <a:rPr lang="ru-RU" sz="1733" dirty="0">
                <a:solidFill>
                  <a:srgbClr val="FFFFFF"/>
                </a:solidFill>
                <a:latin typeface="Gotham Pro Light"/>
                <a:cs typeface="Gotham Pro Light"/>
              </a:rPr>
              <a:t>создают новый </a:t>
            </a:r>
            <a:r>
              <a:rPr lang="ru-RU" sz="1733" dirty="0">
                <a:solidFill>
                  <a:srgbClr val="FF0000"/>
                </a:solidFill>
                <a:latin typeface="Gotham Pro Light"/>
                <a:cs typeface="Gotham Pro Light"/>
              </a:rPr>
              <a:t>покупательский</a:t>
            </a:r>
            <a:r>
              <a:rPr lang="ru-RU" sz="1733" dirty="0">
                <a:solidFill>
                  <a:srgbClr val="FFFFFF"/>
                </a:solidFill>
                <a:latin typeface="Gotham Pro Light"/>
                <a:cs typeface="Gotham Pro Light"/>
              </a:rPr>
              <a:t> </a:t>
            </a:r>
          </a:p>
          <a:p>
            <a:pPr algn="ctr" defTabSz="609585">
              <a:lnSpc>
                <a:spcPts val="2200"/>
              </a:lnSpc>
            </a:pPr>
            <a:r>
              <a:rPr lang="ru-RU" sz="1733" dirty="0">
                <a:solidFill>
                  <a:srgbClr val="FFFFFF"/>
                </a:solidFill>
                <a:latin typeface="Gotham Pro Light"/>
                <a:cs typeface="Gotham Pro Light"/>
              </a:rPr>
              <a:t>опыт.</a:t>
            </a:r>
            <a:endParaRPr lang="en-US" sz="1733" dirty="0">
              <a:solidFill>
                <a:srgbClr val="FFFFFF"/>
              </a:solidFill>
              <a:latin typeface="Gotham Pro Light"/>
              <a:cs typeface="Gotham Pro Ligh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7659" y="2617955"/>
            <a:ext cx="3048000" cy="15029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609585">
              <a:lnSpc>
                <a:spcPts val="2200"/>
              </a:lnSpc>
            </a:pPr>
            <a:r>
              <a:rPr lang="ru-RU" sz="1867" dirty="0">
                <a:solidFill>
                  <a:srgbClr val="FFFFFF"/>
                </a:solidFill>
                <a:latin typeface="Gotham Pro Light"/>
                <a:cs typeface="Gotham Pro Light"/>
              </a:rPr>
              <a:t>Люди хотят </a:t>
            </a:r>
          </a:p>
          <a:p>
            <a:pPr algn="ctr" defTabSz="609585">
              <a:lnSpc>
                <a:spcPts val="2200"/>
              </a:lnSpc>
            </a:pPr>
            <a:r>
              <a:rPr lang="ru-RU" sz="1867" dirty="0">
                <a:solidFill>
                  <a:srgbClr val="FFFFFF"/>
                </a:solidFill>
                <a:latin typeface="Gotham Pro Light"/>
                <a:cs typeface="Gotham Pro Light"/>
              </a:rPr>
              <a:t>получить доступ к финансовым услугам: </a:t>
            </a:r>
            <a:r>
              <a:rPr lang="en-US" sz="1867" dirty="0">
                <a:solidFill>
                  <a:srgbClr val="FFFFFF"/>
                </a:solidFill>
                <a:latin typeface="Gotham Pro Light"/>
                <a:cs typeface="Gotham Pro Light"/>
              </a:rPr>
              <a:t> </a:t>
            </a:r>
          </a:p>
          <a:p>
            <a:pPr algn="ctr" defTabSz="609585">
              <a:lnSpc>
                <a:spcPts val="2200"/>
              </a:lnSpc>
            </a:pPr>
            <a:r>
              <a:rPr lang="ru-RU" sz="1867" dirty="0">
                <a:solidFill>
                  <a:srgbClr val="FFFFFF"/>
                </a:solidFill>
                <a:latin typeface="Gotham Pro Light"/>
                <a:cs typeface="Gotham Pro Light"/>
              </a:rPr>
              <a:t>мы ищем способы помочь им</a:t>
            </a:r>
            <a:r>
              <a:rPr lang="en-US" sz="1867" dirty="0">
                <a:solidFill>
                  <a:srgbClr val="FFFFFF"/>
                </a:solidFill>
                <a:latin typeface="Gotham Pro Light"/>
                <a:cs typeface="Gotham Pro Light"/>
              </a:rPr>
              <a:t>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68644" y="4575902"/>
            <a:ext cx="3048000" cy="122084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609585">
              <a:lnSpc>
                <a:spcPts val="2200"/>
              </a:lnSpc>
            </a:pPr>
            <a:r>
              <a:rPr lang="ru-RU" sz="1867" dirty="0">
                <a:solidFill>
                  <a:srgbClr val="FF0000"/>
                </a:solidFill>
                <a:latin typeface="Gotham Pro Light"/>
                <a:cs typeface="Gotham Pro Light"/>
              </a:rPr>
              <a:t>Коммутаторы </a:t>
            </a:r>
          </a:p>
          <a:p>
            <a:pPr algn="ctr" defTabSz="609585">
              <a:lnSpc>
                <a:spcPts val="2200"/>
              </a:lnSpc>
            </a:pPr>
            <a:r>
              <a:rPr lang="ru-RU" sz="1867" dirty="0">
                <a:solidFill>
                  <a:srgbClr val="FF0000"/>
                </a:solidFill>
                <a:latin typeface="Gotham Pro Light"/>
                <a:cs typeface="Gotham Pro Light"/>
              </a:rPr>
              <a:t>загружены</a:t>
            </a:r>
            <a:r>
              <a:rPr lang="en-US" sz="1867" dirty="0">
                <a:solidFill>
                  <a:srgbClr val="FF0000"/>
                </a:solidFill>
                <a:latin typeface="Gotham Pro Light"/>
                <a:cs typeface="Gotham Pro Light"/>
              </a:rPr>
              <a:t>.</a:t>
            </a:r>
            <a:r>
              <a:rPr lang="en-US" sz="1867" dirty="0">
                <a:solidFill>
                  <a:srgbClr val="FFFFFF"/>
                </a:solidFill>
                <a:latin typeface="Gotham Pro Light"/>
                <a:cs typeface="Gotham Pro Light"/>
              </a:rPr>
              <a:t/>
            </a:r>
            <a:br>
              <a:rPr lang="en-US" sz="1867" dirty="0">
                <a:solidFill>
                  <a:srgbClr val="FFFFFF"/>
                </a:solidFill>
                <a:latin typeface="Gotham Pro Light"/>
                <a:cs typeface="Gotham Pro Light"/>
              </a:rPr>
            </a:br>
            <a:r>
              <a:rPr lang="ru-RU" sz="1867" dirty="0">
                <a:solidFill>
                  <a:srgbClr val="FFFFFF"/>
                </a:solidFill>
                <a:latin typeface="Gotham Pro Light"/>
                <a:cs typeface="Gotham Pro Light"/>
              </a:rPr>
              <a:t>Мы ускоряем </a:t>
            </a:r>
          </a:p>
          <a:p>
            <a:pPr algn="ctr" defTabSz="609585">
              <a:lnSpc>
                <a:spcPts val="2200"/>
              </a:lnSpc>
            </a:pPr>
            <a:r>
              <a:rPr lang="ru-RU" sz="1867" dirty="0">
                <a:solidFill>
                  <a:srgbClr val="FFFFFF"/>
                </a:solidFill>
                <a:latin typeface="Gotham Pro Light"/>
                <a:cs typeface="Gotham Pro Light"/>
              </a:rPr>
              <a:t>их работу</a:t>
            </a:r>
            <a:r>
              <a:rPr lang="en-US" sz="1867" dirty="0">
                <a:solidFill>
                  <a:srgbClr val="FFFFFF"/>
                </a:solidFill>
                <a:latin typeface="Gotham Pro Light"/>
                <a:cs typeface="Gotham Pro Light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06677" y="4592274"/>
            <a:ext cx="2810391" cy="9387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609585">
              <a:lnSpc>
                <a:spcPts val="2200"/>
              </a:lnSpc>
            </a:pPr>
            <a:r>
              <a:rPr lang="ru-RU" sz="1867" dirty="0">
                <a:solidFill>
                  <a:srgbClr val="FFFFFF"/>
                </a:solidFill>
                <a:latin typeface="Gotham Pro Light"/>
                <a:cs typeface="Gotham Pro Light"/>
              </a:rPr>
              <a:t>Закупки – это слишком сложно.</a:t>
            </a:r>
            <a:r>
              <a:rPr lang="en-US" sz="1867" dirty="0">
                <a:solidFill>
                  <a:srgbClr val="FFFFFF"/>
                </a:solidFill>
                <a:latin typeface="Gotham Pro Light"/>
                <a:cs typeface="Gotham Pro Light"/>
              </a:rPr>
              <a:t/>
            </a:r>
            <a:br>
              <a:rPr lang="en-US" sz="1867" dirty="0">
                <a:solidFill>
                  <a:srgbClr val="FFFFFF"/>
                </a:solidFill>
                <a:latin typeface="Gotham Pro Light"/>
                <a:cs typeface="Gotham Pro Light"/>
              </a:rPr>
            </a:br>
            <a:r>
              <a:rPr lang="ru-RU" sz="1867" dirty="0">
                <a:solidFill>
                  <a:srgbClr val="FFFFFF"/>
                </a:solidFill>
                <a:latin typeface="Gotham Pro Light"/>
                <a:cs typeface="Gotham Pro Light"/>
              </a:rPr>
              <a:t>Мы делаем их проще</a:t>
            </a:r>
            <a:r>
              <a:rPr lang="en-US" sz="1867" dirty="0">
                <a:solidFill>
                  <a:srgbClr val="FFFFFF"/>
                </a:solidFill>
                <a:latin typeface="Gotham Pro Light"/>
                <a:cs typeface="Gotham Pro Light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53505" y="2539359"/>
            <a:ext cx="2592336" cy="122084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609585">
              <a:lnSpc>
                <a:spcPts val="2200"/>
              </a:lnSpc>
            </a:pPr>
            <a:r>
              <a:rPr lang="ru-RU" sz="1867" dirty="0">
                <a:solidFill>
                  <a:srgbClr val="FFFFFF"/>
                </a:solidFill>
                <a:latin typeface="Gotham Pro Light"/>
                <a:cs typeface="Gotham Pro Light"/>
              </a:rPr>
              <a:t>Очереди – это слишком медленно</a:t>
            </a:r>
            <a:r>
              <a:rPr lang="en-US" sz="1867" dirty="0">
                <a:solidFill>
                  <a:srgbClr val="FFFFFF"/>
                </a:solidFill>
                <a:latin typeface="Gotham Pro Light"/>
                <a:cs typeface="Gotham Pro Light"/>
              </a:rPr>
              <a:t>.</a:t>
            </a:r>
            <a:br>
              <a:rPr lang="en-US" sz="1867" dirty="0">
                <a:solidFill>
                  <a:srgbClr val="FFFFFF"/>
                </a:solidFill>
                <a:latin typeface="Gotham Pro Light"/>
                <a:cs typeface="Gotham Pro Light"/>
              </a:rPr>
            </a:br>
            <a:r>
              <a:rPr lang="ru-RU" sz="1867" dirty="0">
                <a:solidFill>
                  <a:srgbClr val="FFFFFF"/>
                </a:solidFill>
                <a:latin typeface="Gotham Pro Light"/>
                <a:cs typeface="Gotham Pro Light"/>
              </a:rPr>
              <a:t>Мы помогаем им двигаться быстрее</a:t>
            </a:r>
            <a:r>
              <a:rPr lang="en-US" sz="1867" dirty="0">
                <a:solidFill>
                  <a:srgbClr val="FFFFFF"/>
                </a:solidFill>
                <a:latin typeface="Gotham Pro Light"/>
                <a:cs typeface="Gotham Pro Light"/>
              </a:rPr>
              <a:t>.</a:t>
            </a:r>
          </a:p>
        </p:txBody>
      </p:sp>
      <p:cxnSp>
        <p:nvCxnSpPr>
          <p:cNvPr id="26" name="Straight Connector 104"/>
          <p:cNvCxnSpPr/>
          <p:nvPr/>
        </p:nvCxnSpPr>
        <p:spPr bwMode="auto">
          <a:xfrm>
            <a:off x="5618788" y="1745812"/>
            <a:ext cx="35107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A9822"/>
            </a:solidFill>
            <a:prstDash val="dash"/>
            <a:round/>
            <a:headEnd type="none" w="med" len="med"/>
            <a:tailEnd type="oval" w="med" len="med"/>
          </a:ln>
          <a:effectLst/>
        </p:spPr>
      </p:cxnSp>
      <p:cxnSp>
        <p:nvCxnSpPr>
          <p:cNvPr id="28" name="Straight Connector 104"/>
          <p:cNvCxnSpPr/>
          <p:nvPr/>
        </p:nvCxnSpPr>
        <p:spPr bwMode="auto">
          <a:xfrm>
            <a:off x="6842474" y="4086607"/>
            <a:ext cx="12487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A9822"/>
            </a:solidFill>
            <a:prstDash val="dash"/>
            <a:round/>
            <a:headEnd type="none" w="med" len="med"/>
            <a:tailEnd type="oval" w="med" len="med"/>
          </a:ln>
          <a:effectLst/>
        </p:spPr>
      </p:cxnSp>
      <p:cxnSp>
        <p:nvCxnSpPr>
          <p:cNvPr id="30" name="Straight Connector 104"/>
          <p:cNvCxnSpPr/>
          <p:nvPr/>
        </p:nvCxnSpPr>
        <p:spPr bwMode="auto">
          <a:xfrm>
            <a:off x="5240485" y="5575585"/>
            <a:ext cx="39035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A9822"/>
            </a:solidFill>
            <a:prstDash val="dash"/>
            <a:round/>
            <a:headEnd type="none" w="med" len="med"/>
            <a:tailEnd type="oval" w="med" len="med"/>
          </a:ln>
          <a:effectLst/>
        </p:spPr>
      </p:cxnSp>
      <p:cxnSp>
        <p:nvCxnSpPr>
          <p:cNvPr id="32" name="Straight Connector 104"/>
          <p:cNvCxnSpPr/>
          <p:nvPr/>
        </p:nvCxnSpPr>
        <p:spPr bwMode="auto">
          <a:xfrm>
            <a:off x="3671923" y="5804249"/>
            <a:ext cx="6078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A9822"/>
            </a:solidFill>
            <a:prstDash val="dash"/>
            <a:round/>
            <a:headEnd type="none" w="med" len="med"/>
            <a:tailEnd type="oval" w="med" len="med"/>
          </a:ln>
          <a:effectLst/>
        </p:spPr>
      </p:cxnSp>
      <p:cxnSp>
        <p:nvCxnSpPr>
          <p:cNvPr id="34" name="Straight Connector 104"/>
          <p:cNvCxnSpPr/>
          <p:nvPr/>
        </p:nvCxnSpPr>
        <p:spPr bwMode="auto">
          <a:xfrm>
            <a:off x="2761759" y="4367727"/>
            <a:ext cx="53748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A9822"/>
            </a:solidFill>
            <a:prstDash val="dash"/>
            <a:round/>
            <a:headEnd type="none" w="med" len="med"/>
            <a:tailEnd type="oval" w="med" len="med"/>
          </a:ln>
          <a:effectLst/>
        </p:spPr>
      </p:cxnSp>
      <p:sp>
        <p:nvSpPr>
          <p:cNvPr id="39" name="Овал 38"/>
          <p:cNvSpPr/>
          <p:nvPr/>
        </p:nvSpPr>
        <p:spPr>
          <a:xfrm>
            <a:off x="-247891" y="-1207070"/>
            <a:ext cx="9356236" cy="9356236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srgbClr val="FFFFFF"/>
              </a:solidFill>
            </a:endParaRPr>
          </a:p>
        </p:txBody>
      </p:sp>
      <p:cxnSp>
        <p:nvCxnSpPr>
          <p:cNvPr id="40" name="Straight Connector 104"/>
          <p:cNvCxnSpPr/>
          <p:nvPr/>
        </p:nvCxnSpPr>
        <p:spPr bwMode="auto">
          <a:xfrm>
            <a:off x="1117445" y="1131161"/>
            <a:ext cx="28195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A9822"/>
            </a:solidFill>
            <a:prstDash val="dash"/>
            <a:round/>
            <a:headEnd type="none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129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57631" y="361647"/>
            <a:ext cx="10929937" cy="46234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0" dirty="0" smtClean="0">
                <a:solidFill>
                  <a:srgbClr val="C00000"/>
                </a:solidFill>
              </a:rPr>
              <a:t>Ключевые тренды в платежах</a:t>
            </a:r>
            <a:endParaRPr lang="en-US" sz="2800" b="0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28585" y="6441693"/>
            <a:ext cx="2743200" cy="365125"/>
          </a:xfrm>
        </p:spPr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Image result for new mastercar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8" y="6274622"/>
            <a:ext cx="557643" cy="4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pyright_legal_cs"/>
          <p:cNvSpPr>
            <a:spLocks noChangeArrowheads="1"/>
          </p:cNvSpPr>
          <p:nvPr/>
        </p:nvSpPr>
        <p:spPr bwMode="gray">
          <a:xfrm>
            <a:off x="569802" y="6584785"/>
            <a:ext cx="3034604" cy="17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121920" tIns="0" rIns="121920" bIns="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>
                    <a:lumMod val="85000"/>
                  </a:prstClr>
                </a:solidFill>
              </a:rPr>
              <a:t>©2018 MasterCard. Proprietary and Confidential</a:t>
            </a:r>
          </a:p>
        </p:txBody>
      </p:sp>
      <p:sp>
        <p:nvSpPr>
          <p:cNvPr id="37" name="Rectangle 61"/>
          <p:cNvSpPr>
            <a:spLocks noChangeArrowheads="1"/>
          </p:cNvSpPr>
          <p:nvPr/>
        </p:nvSpPr>
        <p:spPr bwMode="gray">
          <a:xfrm>
            <a:off x="643915" y="1276451"/>
            <a:ext cx="880060" cy="400050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63500" algn="ctr" rotWithShape="0">
              <a:srgbClr val="D86006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000000"/>
              </a:solidFill>
              <a:latin typeface="Frutiger 55 Rom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1851" y="1276421"/>
            <a:ext cx="67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0" name="Rectangle 61"/>
          <p:cNvSpPr>
            <a:spLocks noChangeArrowheads="1"/>
          </p:cNvSpPr>
          <p:nvPr/>
        </p:nvSpPr>
        <p:spPr bwMode="gray">
          <a:xfrm>
            <a:off x="643915" y="1917940"/>
            <a:ext cx="880060" cy="400050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63500" algn="ctr" rotWithShape="0">
              <a:srgbClr val="D86006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000000"/>
              </a:solidFill>
              <a:latin typeface="Frutiger 55 Rom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1851" y="1917910"/>
            <a:ext cx="67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2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80731" y="1244657"/>
            <a:ext cx="7847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Новые платежные методы </a:t>
            </a:r>
            <a:r>
              <a:rPr lang="en-US" dirty="0" smtClean="0">
                <a:solidFill>
                  <a:prstClr val="black"/>
                </a:solidFill>
              </a:rPr>
              <a:t>(P2P, Push Payments &amp; SME acceptance, B2B)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3" name="Rectangle 61"/>
          <p:cNvSpPr>
            <a:spLocks noChangeArrowheads="1"/>
          </p:cNvSpPr>
          <p:nvPr/>
        </p:nvSpPr>
        <p:spPr bwMode="gray">
          <a:xfrm>
            <a:off x="643915" y="2555229"/>
            <a:ext cx="880060" cy="400050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63500" algn="ctr" rotWithShape="0">
              <a:srgbClr val="D86006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000000"/>
              </a:solidFill>
              <a:latin typeface="Frutiger 55 Rom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1851" y="2555199"/>
            <a:ext cx="67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80730" y="2556757"/>
            <a:ext cx="2622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Цифровые гиганты 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58" name="Picture 2" descr="\\HS-DHTGL537\share\Northwood\Library\_Stock Library\_iStock Purchases\3d_iStock_000017898540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97214" y="823988"/>
            <a:ext cx="3365266" cy="5274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1580731" y="1913813"/>
            <a:ext cx="7847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Цифровая идентификация </a:t>
            </a: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ru-RU" sz="2000" dirty="0" smtClean="0">
                <a:solidFill>
                  <a:prstClr val="black"/>
                </a:solidFill>
              </a:rPr>
              <a:t>Аутентификация</a:t>
            </a:r>
            <a:r>
              <a:rPr lang="en-US" sz="2000" dirty="0" smtClean="0">
                <a:solidFill>
                  <a:prstClr val="black"/>
                </a:solidFill>
              </a:rPr>
              <a:t> &amp; </a:t>
            </a:r>
            <a:r>
              <a:rPr lang="ru-RU" sz="2000" dirty="0" smtClean="0">
                <a:solidFill>
                  <a:prstClr val="black"/>
                </a:solidFill>
              </a:rPr>
              <a:t>Биометрия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1" name="Picture 2" descr="Samsung pay mastercard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39" y="2937562"/>
            <a:ext cx="2513053" cy="154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640722" y="3710289"/>
            <a:ext cx="1800608" cy="495716"/>
            <a:chOff x="315344" y="6788330"/>
            <a:chExt cx="2722068" cy="749397"/>
          </a:xfrm>
        </p:grpSpPr>
        <p:pic>
          <p:nvPicPr>
            <p:cNvPr id="23" name="pasted-image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344" y="7022305"/>
              <a:ext cx="874798" cy="42121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4" name="pasted-imag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07702" y="6798509"/>
              <a:ext cx="764229" cy="72904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pasted-image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8015" y="6788330"/>
              <a:ext cx="749397" cy="74939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9373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-Right Arrow 7"/>
          <p:cNvSpPr/>
          <p:nvPr/>
        </p:nvSpPr>
        <p:spPr>
          <a:xfrm>
            <a:off x="5235662" y="2703250"/>
            <a:ext cx="512425" cy="306589"/>
          </a:xfrm>
          <a:prstGeom prst="leftRightArrow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15" name="Picture 2" descr="Image result for new mastercar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1" y="6357505"/>
            <a:ext cx="536596" cy="4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8008" y="144522"/>
            <a:ext cx="8229600" cy="7708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dirty="0" smtClean="0">
                <a:solidFill>
                  <a:srgbClr val="C00000"/>
                </a:solidFill>
              </a:rPr>
              <a:t>1. New Payment Methods</a:t>
            </a:r>
            <a:endParaRPr lang="en-US" sz="2667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78" y="881487"/>
            <a:ext cx="1022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By creating use cases to address different needs of customers, we positioned </a:t>
            </a:r>
            <a:r>
              <a:rPr lang="en-US" sz="2000" dirty="0" smtClean="0">
                <a:solidFill>
                  <a:prstClr val="black"/>
                </a:solidFill>
              </a:rPr>
              <a:t>MoneySend </a:t>
            </a:r>
            <a:r>
              <a:rPr lang="en-US" sz="2000" dirty="0">
                <a:solidFill>
                  <a:prstClr val="black"/>
                </a:solidFill>
              </a:rPr>
              <a:t>more than just money transfers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04303" y="2112069"/>
            <a:ext cx="2241453" cy="112927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3317" y="2149279"/>
            <a:ext cx="1395702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C00000"/>
                </a:solidFill>
              </a:rPr>
              <a:t>Card to Card</a:t>
            </a:r>
            <a:endParaRPr lang="en-US" sz="1867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04" y="2669465"/>
            <a:ext cx="600563" cy="3796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77" y="2646071"/>
            <a:ext cx="624969" cy="39507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472247" y="2104103"/>
            <a:ext cx="2368460" cy="113724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7306" y="2141313"/>
            <a:ext cx="14085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C00000"/>
                </a:solidFill>
              </a:rPr>
              <a:t>Card to Cash</a:t>
            </a:r>
          </a:p>
        </p:txBody>
      </p:sp>
      <p:sp>
        <p:nvSpPr>
          <p:cNvPr id="22" name="Left-Right Arrow 21"/>
          <p:cNvSpPr/>
          <p:nvPr/>
        </p:nvSpPr>
        <p:spPr>
          <a:xfrm>
            <a:off x="2492233" y="2711216"/>
            <a:ext cx="512425" cy="306589"/>
          </a:xfrm>
          <a:prstGeom prst="leftRightArrow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48" y="2654038"/>
            <a:ext cx="624969" cy="395076"/>
          </a:xfrm>
          <a:prstGeom prst="rect">
            <a:avLst/>
          </a:prstGeom>
        </p:spPr>
      </p:pic>
      <p:pic>
        <p:nvPicPr>
          <p:cNvPr id="2050" name="Picture 2" descr="Image result for 500 rub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31" y="2692425"/>
            <a:ext cx="754061" cy="3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Left-Right Arrow 31"/>
          <p:cNvSpPr/>
          <p:nvPr/>
        </p:nvSpPr>
        <p:spPr>
          <a:xfrm>
            <a:off x="8161245" y="2709502"/>
            <a:ext cx="512425" cy="306589"/>
          </a:xfrm>
          <a:prstGeom prst="leftRightArrow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92" y="2652323"/>
            <a:ext cx="624969" cy="395076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7233229" y="2110355"/>
            <a:ext cx="2368460" cy="113724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89253" y="2141312"/>
            <a:ext cx="185640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C00000"/>
                </a:solidFill>
              </a:rPr>
              <a:t>Loan repayments</a:t>
            </a:r>
          </a:p>
        </p:txBody>
      </p:sp>
      <p:pic>
        <p:nvPicPr>
          <p:cNvPr id="2052" name="Picture 4" descr="Image result for bank webs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12" y="2563474"/>
            <a:ext cx="731520" cy="5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1669354" y="3825201"/>
            <a:ext cx="2241453" cy="112927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34343" y="3860036"/>
            <a:ext cx="211147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C00000"/>
                </a:solidFill>
              </a:rPr>
              <a:t>Recurring Payments</a:t>
            </a:r>
          </a:p>
        </p:txBody>
      </p:sp>
      <p:sp>
        <p:nvSpPr>
          <p:cNvPr id="40" name="Left-Right Arrow 39"/>
          <p:cNvSpPr/>
          <p:nvPr/>
        </p:nvSpPr>
        <p:spPr>
          <a:xfrm>
            <a:off x="2457284" y="4424348"/>
            <a:ext cx="512425" cy="306589"/>
          </a:xfrm>
          <a:prstGeom prst="leftRightArrow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98" y="4367170"/>
            <a:ext cx="624969" cy="395076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523750" y="3831317"/>
            <a:ext cx="2241453" cy="112927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10976" y="3866152"/>
            <a:ext cx="146700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C00000"/>
                </a:solidFill>
              </a:rPr>
              <a:t>Pull Transfers</a:t>
            </a:r>
          </a:p>
        </p:txBody>
      </p:sp>
      <p:sp>
        <p:nvSpPr>
          <p:cNvPr id="44" name="Left-Right Arrow 43"/>
          <p:cNvSpPr/>
          <p:nvPr/>
        </p:nvSpPr>
        <p:spPr>
          <a:xfrm>
            <a:off x="5311680" y="4430464"/>
            <a:ext cx="512425" cy="306589"/>
          </a:xfrm>
          <a:prstGeom prst="leftRightArrow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94" y="4373286"/>
            <a:ext cx="624969" cy="395076"/>
          </a:xfrm>
          <a:prstGeom prst="rect">
            <a:avLst/>
          </a:prstGeom>
        </p:spPr>
      </p:pic>
      <p:pic>
        <p:nvPicPr>
          <p:cNvPr id="2054" name="Picture 6" descr="Image result for recurring paymen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48" y="4293189"/>
            <a:ext cx="529203" cy="49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7300635" y="3832577"/>
            <a:ext cx="2241453" cy="112927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40031" y="3867412"/>
            <a:ext cx="156267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C00000"/>
                </a:solidFill>
              </a:rPr>
              <a:t>B2C Payments</a:t>
            </a:r>
          </a:p>
        </p:txBody>
      </p:sp>
      <p:sp>
        <p:nvSpPr>
          <p:cNvPr id="48" name="Left-Right Arrow 47"/>
          <p:cNvSpPr/>
          <p:nvPr/>
        </p:nvSpPr>
        <p:spPr>
          <a:xfrm>
            <a:off x="8088565" y="4431724"/>
            <a:ext cx="512425" cy="306589"/>
          </a:xfrm>
          <a:prstGeom prst="leftRightArrow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64" y="4374546"/>
            <a:ext cx="624969" cy="395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6935" y="4270406"/>
            <a:ext cx="706907" cy="58542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7298731" y="4410019"/>
            <a:ext cx="109901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70AD47">
                    <a:lumMod val="75000"/>
                  </a:srgbClr>
                </a:solidFill>
              </a:rPr>
              <a:t>MICRO</a:t>
            </a:r>
            <a:r>
              <a:rPr lang="en-US" sz="1333" dirty="0">
                <a:solidFill>
                  <a:srgbClr val="C00000"/>
                </a:solidFill>
              </a:rPr>
              <a:t> </a:t>
            </a:r>
            <a:r>
              <a:rPr lang="en-US" sz="1333" dirty="0">
                <a:solidFill>
                  <a:prstClr val="black"/>
                </a:solidFill>
              </a:rPr>
              <a:t>LOAN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copyright_legal_cs"/>
          <p:cNvSpPr>
            <a:spLocks noChangeArrowheads="1"/>
          </p:cNvSpPr>
          <p:nvPr/>
        </p:nvSpPr>
        <p:spPr bwMode="gray">
          <a:xfrm>
            <a:off x="4746580" y="6538912"/>
            <a:ext cx="3034604" cy="17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121920" tIns="0" rIns="121920" bIns="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©2017 MasterCard.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714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0AE-8632-435C-A91E-40166DE13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74515" y="585972"/>
            <a:ext cx="8669486" cy="533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C00000"/>
                </a:solidFill>
              </a:rPr>
              <a:t>2. Digital Identity. Our layered approach to security is enabling a trusted, intelligent ecosystem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gray">
          <a:xfrm>
            <a:off x="8193963" y="1653525"/>
            <a:ext cx="3475200" cy="820215"/>
          </a:xfrm>
          <a:prstGeom prst="rect">
            <a:avLst/>
          </a:prstGeom>
          <a:solidFill>
            <a:srgbClr val="AA27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 bwMode="gray">
          <a:xfrm>
            <a:off x="620019" y="3728096"/>
            <a:ext cx="142330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52%</a:t>
            </a:r>
          </a:p>
        </p:txBody>
      </p:sp>
      <p:sp>
        <p:nvSpPr>
          <p:cNvPr id="37" name="TextBox 36"/>
          <p:cNvSpPr txBox="1"/>
          <p:nvPr/>
        </p:nvSpPr>
        <p:spPr bwMode="gray">
          <a:xfrm>
            <a:off x="2311963" y="3822673"/>
            <a:ext cx="142330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48%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600" y="3581933"/>
            <a:ext cx="3321697" cy="1868455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miter lim="800000"/>
          </a:ln>
        </p:spPr>
      </p:pic>
      <p:sp>
        <p:nvSpPr>
          <p:cNvPr id="39" name="TextBox 38"/>
          <p:cNvSpPr txBox="1"/>
          <p:nvPr/>
        </p:nvSpPr>
        <p:spPr bwMode="gray">
          <a:xfrm>
            <a:off x="8141550" y="2866907"/>
            <a:ext cx="360491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</a:pPr>
            <a:r>
              <a:rPr lang="en-US" sz="14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Securing the transaction with intelligent transaction authorization</a:t>
            </a:r>
          </a:p>
        </p:txBody>
      </p:sp>
      <p:sp>
        <p:nvSpPr>
          <p:cNvPr id="40" name="TextBox 39"/>
          <p:cNvSpPr txBox="1"/>
          <p:nvPr/>
        </p:nvSpPr>
        <p:spPr bwMode="gray">
          <a:xfrm>
            <a:off x="8129109" y="1678406"/>
            <a:ext cx="360491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</a:pPr>
            <a:r>
              <a:rPr lang="en-US" sz="1867" b="1" dirty="0">
                <a:solidFill>
                  <a:srgbClr val="FFFFFF"/>
                </a:solidFill>
              </a:rPr>
              <a:t>Securing The Transaction</a:t>
            </a:r>
          </a:p>
        </p:txBody>
      </p:sp>
      <p:sp>
        <p:nvSpPr>
          <p:cNvPr id="41" name="TextBox 40"/>
          <p:cNvSpPr txBox="1"/>
          <p:nvPr/>
        </p:nvSpPr>
        <p:spPr bwMode="gray">
          <a:xfrm>
            <a:off x="8129109" y="1968942"/>
            <a:ext cx="36049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</a:pPr>
            <a:r>
              <a:rPr lang="en-US" sz="1467" dirty="0">
                <a:solidFill>
                  <a:srgbClr val="FFFFFF"/>
                </a:solidFill>
              </a:rPr>
              <a:t>Does the data fit expected patterns?</a:t>
            </a:r>
          </a:p>
        </p:txBody>
      </p:sp>
      <p:sp>
        <p:nvSpPr>
          <p:cNvPr id="42" name="Isosceles Triangle 41"/>
          <p:cNvSpPr/>
          <p:nvPr/>
        </p:nvSpPr>
        <p:spPr bwMode="gray">
          <a:xfrm rot="10800000">
            <a:off x="9682746" y="2451430"/>
            <a:ext cx="497633" cy="312844"/>
          </a:xfrm>
          <a:prstGeom prst="triangle">
            <a:avLst/>
          </a:prstGeom>
          <a:solidFill>
            <a:srgbClr val="AA27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gray">
          <a:xfrm>
            <a:off x="4346259" y="1653525"/>
            <a:ext cx="3475200" cy="820215"/>
          </a:xfrm>
          <a:prstGeom prst="rect">
            <a:avLst/>
          </a:prstGeom>
          <a:solidFill>
            <a:srgbClr val="AA27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 bwMode="gray">
          <a:xfrm>
            <a:off x="4293846" y="2866907"/>
            <a:ext cx="36049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</a:pPr>
            <a:r>
              <a:rPr lang="en-US" sz="14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MasterCard Identity Check™ Mobile</a:t>
            </a:r>
          </a:p>
        </p:txBody>
      </p:sp>
      <p:sp>
        <p:nvSpPr>
          <p:cNvPr id="45" name="TextBox 44"/>
          <p:cNvSpPr txBox="1"/>
          <p:nvPr/>
        </p:nvSpPr>
        <p:spPr bwMode="gray">
          <a:xfrm>
            <a:off x="4281405" y="1678406"/>
            <a:ext cx="360491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</a:pPr>
            <a:r>
              <a:rPr lang="en-US" sz="1867" b="1" dirty="0">
                <a:solidFill>
                  <a:srgbClr val="FFFFFF"/>
                </a:solidFill>
              </a:rPr>
              <a:t>Securing The Cardholder</a:t>
            </a:r>
          </a:p>
        </p:txBody>
      </p:sp>
      <p:sp>
        <p:nvSpPr>
          <p:cNvPr id="46" name="TextBox 45"/>
          <p:cNvSpPr txBox="1"/>
          <p:nvPr/>
        </p:nvSpPr>
        <p:spPr bwMode="gray">
          <a:xfrm>
            <a:off x="4281405" y="1968942"/>
            <a:ext cx="36049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</a:pPr>
            <a:r>
              <a:rPr lang="en-US" sz="1467" dirty="0">
                <a:solidFill>
                  <a:srgbClr val="FFFFFF"/>
                </a:solidFill>
              </a:rPr>
              <a:t>Are you who you say you are?</a:t>
            </a:r>
          </a:p>
        </p:txBody>
      </p:sp>
      <p:sp>
        <p:nvSpPr>
          <p:cNvPr id="47" name="Isosceles Triangle 46"/>
          <p:cNvSpPr/>
          <p:nvPr/>
        </p:nvSpPr>
        <p:spPr bwMode="gray">
          <a:xfrm rot="10800000">
            <a:off x="5835042" y="2451430"/>
            <a:ext cx="497633" cy="312844"/>
          </a:xfrm>
          <a:prstGeom prst="triangle">
            <a:avLst/>
          </a:prstGeom>
          <a:solidFill>
            <a:srgbClr val="AA27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gray">
          <a:xfrm>
            <a:off x="484423" y="1653525"/>
            <a:ext cx="3475747" cy="820215"/>
          </a:xfrm>
          <a:prstGeom prst="rect">
            <a:avLst/>
          </a:prstGeom>
          <a:solidFill>
            <a:srgbClr val="AA27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 bwMode="gray">
          <a:xfrm>
            <a:off x="387138" y="2866908"/>
            <a:ext cx="360491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</a:pPr>
            <a:r>
              <a:rPr lang="en-US" sz="14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MasterCard Digital Enablement Service Foundation for Secure Payments</a:t>
            </a:r>
          </a:p>
        </p:txBody>
      </p:sp>
      <p:sp>
        <p:nvSpPr>
          <p:cNvPr id="50" name="TextBox 49"/>
          <p:cNvSpPr txBox="1"/>
          <p:nvPr/>
        </p:nvSpPr>
        <p:spPr bwMode="gray">
          <a:xfrm>
            <a:off x="419842" y="1678405"/>
            <a:ext cx="360491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</a:pPr>
            <a:r>
              <a:rPr lang="en-US" sz="1867" b="1" dirty="0">
                <a:solidFill>
                  <a:srgbClr val="FFFFFF"/>
                </a:solidFill>
              </a:rPr>
              <a:t>Securing The Account</a:t>
            </a:r>
          </a:p>
        </p:txBody>
      </p:sp>
      <p:sp>
        <p:nvSpPr>
          <p:cNvPr id="51" name="TextBox 50"/>
          <p:cNvSpPr txBox="1"/>
          <p:nvPr/>
        </p:nvSpPr>
        <p:spPr bwMode="gray">
          <a:xfrm>
            <a:off x="324930" y="1968942"/>
            <a:ext cx="379473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</a:pPr>
            <a:r>
              <a:rPr lang="en-US" sz="1467" dirty="0">
                <a:solidFill>
                  <a:srgbClr val="FFFFFF"/>
                </a:solidFill>
              </a:rPr>
              <a:t>Is this an authentic payment account?</a:t>
            </a:r>
          </a:p>
        </p:txBody>
      </p:sp>
      <p:sp>
        <p:nvSpPr>
          <p:cNvPr id="52" name="Isosceles Triangle 51"/>
          <p:cNvSpPr/>
          <p:nvPr/>
        </p:nvSpPr>
        <p:spPr bwMode="gray">
          <a:xfrm rot="10800000">
            <a:off x="1973480" y="2443669"/>
            <a:ext cx="497633" cy="312844"/>
          </a:xfrm>
          <a:prstGeom prst="triangle">
            <a:avLst/>
          </a:prstGeom>
          <a:solidFill>
            <a:srgbClr val="AA27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 bwMode="gray">
          <a:xfrm>
            <a:off x="484424" y="3494844"/>
            <a:ext cx="3540329" cy="162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7061" indent="-237061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AA273E"/>
              </a:buClr>
              <a:buSzPct val="80000"/>
              <a:buFont typeface="Wingdings 3" panose="05040102010807070707" pitchFamily="18" charset="2"/>
              <a:buChar char="}"/>
            </a:pPr>
            <a:r>
              <a:rPr lang="en-CA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ID&amp;V:</a:t>
            </a:r>
            <a:r>
              <a:rPr lang="en-CA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Ensure that the person trying to obtain a digital MasterCard card is authorized via card Issuer</a:t>
            </a:r>
          </a:p>
          <a:p>
            <a:pPr marL="237061" indent="-237061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AA273E"/>
              </a:buClr>
              <a:buSzPct val="80000"/>
              <a:buFont typeface="Wingdings 3" panose="05040102010807070707" pitchFamily="18" charset="2"/>
              <a:buChar char="}"/>
            </a:pPr>
            <a:r>
              <a:rPr lang="en-CA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Tokenize</a:t>
            </a:r>
            <a:r>
              <a:rPr lang="en-CA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the Primary Account Number, which makes the digital account number virtually useless if stolen</a:t>
            </a:r>
          </a:p>
          <a:p>
            <a:pPr marL="237061" indent="-237061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AA273E"/>
              </a:buClr>
              <a:buSzPct val="80000"/>
              <a:buFont typeface="Wingdings 3" panose="05040102010807070707" pitchFamily="18" charset="2"/>
              <a:buChar char="}"/>
            </a:pPr>
            <a:r>
              <a:rPr lang="en-CA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Cryptogram:</a:t>
            </a:r>
            <a:r>
              <a:rPr lang="en-CA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add EMV-like security so every transaction has unique number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l="1326" t="14875" r="64660" b="11867"/>
          <a:stretch/>
        </p:blipFill>
        <p:spPr>
          <a:xfrm>
            <a:off x="5082288" y="3296704"/>
            <a:ext cx="2028693" cy="24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f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6" y="212795"/>
            <a:ext cx="5916919" cy="631772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-2619143" y="4387937"/>
            <a:ext cx="8981440" cy="8981440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srgbClr val="FFFFFF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175" y="2932279"/>
            <a:ext cx="45720" cy="457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6656" y="2804677"/>
            <a:ext cx="4700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ru-RU" sz="3200" dirty="0">
                <a:solidFill>
                  <a:srgbClr val="7D7D7D"/>
                </a:solidFill>
                <a:latin typeface="Gotham Pro Light"/>
                <a:cs typeface="Gotham Pro Light"/>
              </a:rPr>
              <a:t>Ваше время - бесценно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9149" y="6224984"/>
            <a:ext cx="625552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90000"/>
              </a:lnSpc>
            </a:pPr>
            <a:r>
              <a:rPr lang="en-US" sz="2133" dirty="0">
                <a:solidFill>
                  <a:srgbClr val="444545">
                    <a:lumMod val="65000"/>
                    <a:lumOff val="35000"/>
                  </a:srgbClr>
                </a:solidFill>
                <a:latin typeface="Gotham Pro Light"/>
                <a:cs typeface="Gotham Pro Light"/>
              </a:rPr>
              <a:t>21</a:t>
            </a:r>
            <a:endParaRPr lang="ru-RU" sz="2133" dirty="0">
              <a:solidFill>
                <a:srgbClr val="444545">
                  <a:lumMod val="65000"/>
                  <a:lumOff val="35000"/>
                </a:srgbClr>
              </a:solidFill>
              <a:latin typeface="Gotham Pro Light"/>
              <a:cs typeface="Gotham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18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Другое 3">
      <a:dk1>
        <a:srgbClr val="444545"/>
      </a:dk1>
      <a:lt1>
        <a:srgbClr val="FFFFFF"/>
      </a:lt1>
      <a:dk2>
        <a:srgbClr val="A7A7A7"/>
      </a:dk2>
      <a:lt2>
        <a:srgbClr val="535353"/>
      </a:lt2>
      <a:accent1>
        <a:srgbClr val="FFFFFF"/>
      </a:accent1>
      <a:accent2>
        <a:srgbClr val="E68523"/>
      </a:accent2>
      <a:accent3>
        <a:srgbClr val="8F8F8F"/>
      </a:accent3>
      <a:accent4>
        <a:srgbClr val="707070"/>
      </a:accent4>
      <a:accent5>
        <a:srgbClr val="FFFFFF"/>
      </a:accent5>
      <a:accent6>
        <a:srgbClr val="EA9822"/>
      </a:accent6>
      <a:hlink>
        <a:srgbClr val="DF6721"/>
      </a:hlink>
      <a:folHlink>
        <a:srgbClr val="FFE1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Тема Office">
  <a:themeElements>
    <a:clrScheme name="Другое 3">
      <a:dk1>
        <a:srgbClr val="444545"/>
      </a:dk1>
      <a:lt1>
        <a:srgbClr val="FFFFFF"/>
      </a:lt1>
      <a:dk2>
        <a:srgbClr val="A7A7A7"/>
      </a:dk2>
      <a:lt2>
        <a:srgbClr val="535353"/>
      </a:lt2>
      <a:accent1>
        <a:srgbClr val="FFFFFF"/>
      </a:accent1>
      <a:accent2>
        <a:srgbClr val="E68523"/>
      </a:accent2>
      <a:accent3>
        <a:srgbClr val="8F8F8F"/>
      </a:accent3>
      <a:accent4>
        <a:srgbClr val="707070"/>
      </a:accent4>
      <a:accent5>
        <a:srgbClr val="FFFFFF"/>
      </a:accent5>
      <a:accent6>
        <a:srgbClr val="EA9822"/>
      </a:accent6>
      <a:hlink>
        <a:srgbClr val="DF6721"/>
      </a:hlink>
      <a:folHlink>
        <a:srgbClr val="FFE1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16451</TotalTime>
  <Words>269</Words>
  <Application>Microsoft Office PowerPoint</Application>
  <PresentationFormat>Widescreen</PresentationFormat>
  <Paragraphs>61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Frutiger 55 Roman</vt:lpstr>
      <vt:lpstr>Futura PT Light</vt:lpstr>
      <vt:lpstr>FuturaMediumC</vt:lpstr>
      <vt:lpstr>Gotham Pro Light</vt:lpstr>
      <vt:lpstr>Wingdings 3</vt:lpstr>
      <vt:lpstr>Office Theme</vt:lpstr>
      <vt:lpstr>10_Office Theme</vt:lpstr>
      <vt:lpstr>13_Office Theme</vt:lpstr>
      <vt:lpstr>Тема Office</vt:lpstr>
      <vt:lpstr>1_Тема Office</vt:lpstr>
      <vt:lpstr>PowerPoint Presentation</vt:lpstr>
      <vt:lpstr>Наша роль</vt:lpstr>
      <vt:lpstr>PowerPoint Presentation</vt:lpstr>
      <vt:lpstr>PowerPoint Presentation</vt:lpstr>
      <vt:lpstr>PowerPoint Presentation</vt:lpstr>
      <vt:lpstr>PowerPoint Presentation</vt:lpstr>
    </vt:vector>
  </TitlesOfParts>
  <Company>MasterCard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Kursun, Onur</dc:creator>
  <cp:lastModifiedBy>Villems, Nina</cp:lastModifiedBy>
  <cp:revision>309</cp:revision>
  <cp:lastPrinted>2017-05-31T11:51:11Z</cp:lastPrinted>
  <dcterms:created xsi:type="dcterms:W3CDTF">2016-09-19T13:04:21Z</dcterms:created>
  <dcterms:modified xsi:type="dcterms:W3CDTF">2018-05-30T12:59:15Z</dcterms:modified>
</cp:coreProperties>
</file>