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3" r:id="rId4"/>
    <p:sldId id="284" r:id="rId5"/>
    <p:sldId id="281" r:id="rId6"/>
    <p:sldId id="28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74"/>
  </p:normalViewPr>
  <p:slideViewPr>
    <p:cSldViewPr snapToGrid="0">
      <p:cViewPr>
        <p:scale>
          <a:sx n="66" d="100"/>
          <a:sy n="66" d="100"/>
        </p:scale>
        <p:origin x="1896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4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3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9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1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7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8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3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2557-D306-47EB-A9CC-895557D01C18}" type="datetimeFigureOut">
              <a:rPr lang="ru-RU" smtClean="0"/>
              <a:t>31.05.18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76AB-1AB2-4C72-B9F2-1FF2E0EE1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4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gif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37841"/>
            <a:ext cx="2743200" cy="4556643"/>
          </a:xfrm>
          <a:prstGeom prst="rect">
            <a:avLst/>
          </a:prstGeom>
          <a:blipFill>
            <a:blip r:embed="rId2" cstate="print"/>
            <a:srcRect/>
            <a:stretch>
              <a:fillRect r="-8174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103" y="2838676"/>
            <a:ext cx="9849068" cy="73183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200" dirty="0" smtClean="0">
                <a:solidFill>
                  <a:srgbClr val="0070C0"/>
                </a:solidFill>
                <a:latin typeface="Calibri Light (Заголовки)"/>
              </a:rPr>
              <a:t>Цифровая экономика</a:t>
            </a:r>
            <a:r>
              <a:rPr lang="en-US" sz="3200" dirty="0" smtClean="0">
                <a:solidFill>
                  <a:srgbClr val="0070C0"/>
                </a:solidFill>
                <a:latin typeface="Calibri Light (Заголовки)"/>
              </a:rPr>
              <a:t>:</a:t>
            </a:r>
            <a:r>
              <a:rPr lang="ru-RU" sz="3200" dirty="0" smtClean="0">
                <a:solidFill>
                  <a:srgbClr val="0070C0"/>
                </a:solidFill>
                <a:latin typeface="Calibri Light (Заголовки)"/>
              </a:rPr>
              <a:t> </a:t>
            </a:r>
            <a:r>
              <a:rPr lang="ru-RU" sz="3200" dirty="0" smtClean="0">
                <a:latin typeface="Calibri Light (Заголовки)"/>
              </a:rPr>
              <a:t>развитие цифровых платформ</a:t>
            </a:r>
            <a:endParaRPr lang="ru-RU" sz="3200" dirty="0">
              <a:latin typeface="Calibri Light (Заголовки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3372" y="5964509"/>
            <a:ext cx="97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5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 flipV="1">
            <a:off x="816513" y="844857"/>
            <a:ext cx="10813110" cy="45719"/>
          </a:xfrm>
          <a:custGeom>
            <a:avLst/>
            <a:gdLst/>
            <a:ahLst/>
            <a:cxnLst/>
            <a:rect l="l" t="t" r="r" b="b"/>
            <a:pathLst>
              <a:path w="8136889">
                <a:moveTo>
                  <a:pt x="0" y="0"/>
                </a:moveTo>
                <a:lnTo>
                  <a:pt x="813688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3" name="object 20"/>
          <p:cNvSpPr txBox="1"/>
          <p:nvPr/>
        </p:nvSpPr>
        <p:spPr>
          <a:xfrm>
            <a:off x="741596" y="300906"/>
            <a:ext cx="10045065" cy="4525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lang="ru-RU" sz="2400" spc="-3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Роль цифровых платформ в цифровой экономике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0033" y="1449897"/>
            <a:ext cx="4477034" cy="5049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Цифровая экономика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87855" y="1943841"/>
            <a:ext cx="0" cy="313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15217" y="1943841"/>
            <a:ext cx="0" cy="313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60034" y="2263957"/>
            <a:ext cx="1990297" cy="19247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Потребители цифровых технологий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Государство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Бизнес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Население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6770" y="2263957"/>
            <a:ext cx="1990297" cy="19247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Поставщики цифровых технологий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ИКТ компании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ИКТ специалисты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ИКТ технологии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0033" y="4327789"/>
            <a:ext cx="4477034" cy="4447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Цифровые платформы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0033" y="4860990"/>
            <a:ext cx="4477034" cy="4447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Цифровая инфраструктура (Интернет, ЦОД-ы)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0033" y="5414328"/>
            <a:ext cx="4477034" cy="623833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Институциональные компоненты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(НПА, стандарты, институты)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>
            <a:stCxn id="13" idx="3"/>
          </p:cNvCxnSpPr>
          <p:nvPr/>
        </p:nvCxnSpPr>
        <p:spPr>
          <a:xfrm>
            <a:off x="5437067" y="4550158"/>
            <a:ext cx="1377162" cy="39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 rot="5400000">
            <a:off x="4760793" y="3625921"/>
            <a:ext cx="4465678" cy="35880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415440" y="1620539"/>
            <a:ext cx="4521896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2700" indent="-285750">
              <a:lnSpc>
                <a:spcPct val="999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/>
                <a:cs typeface="Arial"/>
              </a:rPr>
              <a:t>Глобальный экономический эффект цифровой экономики составит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100 трлн.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$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 smtClean="0">
                <a:latin typeface="Arial"/>
                <a:cs typeface="Arial"/>
              </a:rPr>
              <a:t>к 2025 году,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2/3</a:t>
            </a:r>
            <a:r>
              <a:rPr lang="ru-RU" sz="1600" dirty="0" smtClean="0">
                <a:latin typeface="Arial"/>
                <a:cs typeface="Arial"/>
              </a:rPr>
              <a:t> этого объёма будет вклад цифровых платформ</a:t>
            </a:r>
          </a:p>
          <a:p>
            <a:pPr marL="298450" marR="12700" indent="-285750">
              <a:lnSpc>
                <a:spcPct val="999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Arial"/>
              <a:cs typeface="Arial"/>
            </a:endParaRPr>
          </a:p>
          <a:p>
            <a:pPr marL="298450" marR="12700" indent="-285750">
              <a:lnSpc>
                <a:spcPct val="999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/>
                <a:cs typeface="Arial"/>
              </a:rPr>
              <a:t>Уже сегодня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70%</a:t>
            </a:r>
            <a:r>
              <a:rPr lang="ru-RU" sz="1600" b="1" dirty="0" smtClean="0">
                <a:latin typeface="Arial"/>
                <a:cs typeface="Arial"/>
              </a:rPr>
              <a:t> </a:t>
            </a:r>
            <a:r>
              <a:rPr lang="ru-RU" sz="1600" dirty="0" smtClean="0">
                <a:latin typeface="Arial"/>
                <a:cs typeface="Arial"/>
              </a:rPr>
              <a:t>глобальных стартап компаний с капитализацией свыше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млрд.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$</a:t>
            </a:r>
            <a:r>
              <a:rPr lang="ru-RU" sz="1600" dirty="0" smtClean="0">
                <a:latin typeface="Arial"/>
                <a:cs typeface="Arial"/>
              </a:rPr>
              <a:t> это платформенные стартапы и общая их рыночная стоимость составляет свыше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3 трлн.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$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298450" marR="12700" indent="-285750">
              <a:lnSpc>
                <a:spcPct val="999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Arial"/>
              <a:cs typeface="Arial"/>
            </a:endParaRPr>
          </a:p>
          <a:p>
            <a:pPr marL="298450" marR="12700" indent="-285750">
              <a:lnSpc>
                <a:spcPct val="999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/>
                <a:cs typeface="Arial"/>
              </a:rPr>
              <a:t>В </a:t>
            </a:r>
            <a:r>
              <a:rPr lang="ru-RU" sz="1600" dirty="0" smtClean="0">
                <a:latin typeface="Arial"/>
                <a:cs typeface="Arial"/>
              </a:rPr>
              <a:t>201</a:t>
            </a:r>
            <a:r>
              <a:rPr lang="en-US" sz="1600" dirty="0" smtClean="0">
                <a:latin typeface="Arial"/>
                <a:cs typeface="Arial"/>
              </a:rPr>
              <a:t>7</a:t>
            </a:r>
            <a:r>
              <a:rPr lang="ru-RU" sz="1600" dirty="0" smtClean="0">
                <a:latin typeface="Arial"/>
                <a:cs typeface="Arial"/>
              </a:rPr>
              <a:t> </a:t>
            </a:r>
            <a:r>
              <a:rPr lang="ru-RU" sz="1600" dirty="0" smtClean="0">
                <a:latin typeface="Arial"/>
                <a:cs typeface="Arial"/>
              </a:rPr>
              <a:t>году только одна цифровая платформа </a:t>
            </a:r>
            <a:r>
              <a:rPr lang="en-US" sz="1600" dirty="0" err="1" smtClean="0">
                <a:latin typeface="Arial"/>
                <a:cs typeface="Arial"/>
              </a:rPr>
              <a:t>Alibaba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ru-RU" sz="1600" dirty="0" smtClean="0">
                <a:latin typeface="Arial"/>
                <a:cs typeface="Arial"/>
              </a:rPr>
              <a:t>более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30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млн. </a:t>
            </a:r>
            <a:r>
              <a:rPr lang="ru-RU" sz="1600" dirty="0" smtClean="0">
                <a:latin typeface="Arial"/>
                <a:cs typeface="Arial"/>
              </a:rPr>
              <a:t>рабочих мест для малого и среднего бизнеса</a:t>
            </a:r>
            <a:endParaRPr lang="ru-RU" sz="1600" dirty="0">
              <a:latin typeface="Arial"/>
              <a:cs typeface="Arial"/>
            </a:endParaRPr>
          </a:p>
          <a:p>
            <a:pPr marL="12700" marR="12700" indent="0">
              <a:lnSpc>
                <a:spcPct val="99900"/>
              </a:lnSpc>
              <a:spcBef>
                <a:spcPts val="360"/>
              </a:spcBef>
            </a:pPr>
            <a:endParaRPr lang="ru-RU" sz="1600" dirty="0" smtClean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8706" y="6387151"/>
            <a:ext cx="4618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WEF, Accenture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spc="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spc="-12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spc="-12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t,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2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2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ght</a:t>
            </a:r>
            <a:r>
              <a:rPr lang="en-US" sz="12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77767" y="236396"/>
            <a:ext cx="4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 flipV="1">
            <a:off x="816513" y="844857"/>
            <a:ext cx="10813110" cy="45719"/>
          </a:xfrm>
          <a:custGeom>
            <a:avLst/>
            <a:gdLst/>
            <a:ahLst/>
            <a:cxnLst/>
            <a:rect l="l" t="t" r="r" b="b"/>
            <a:pathLst>
              <a:path w="8136889">
                <a:moveTo>
                  <a:pt x="0" y="0"/>
                </a:moveTo>
                <a:lnTo>
                  <a:pt x="813688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3" name="object 20"/>
          <p:cNvSpPr txBox="1"/>
          <p:nvPr/>
        </p:nvSpPr>
        <p:spPr>
          <a:xfrm>
            <a:off x="741596" y="300906"/>
            <a:ext cx="10045065" cy="4525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lang="ru-RU" sz="2400" spc="-3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Платформенная экономика - основа для цифровой экономики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2"/>
          <p:cNvSpPr/>
          <p:nvPr/>
        </p:nvSpPr>
        <p:spPr>
          <a:xfrm>
            <a:off x="4069376" y="1477734"/>
            <a:ext cx="1741714" cy="1536700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0"/>
          <p:cNvSpPr txBox="1"/>
          <p:nvPr/>
        </p:nvSpPr>
        <p:spPr>
          <a:xfrm>
            <a:off x="1355204" y="1766467"/>
            <a:ext cx="2104571" cy="10122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lang="ru-RU" sz="2000" spc="-3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Мы уже живем в платформенной экономике…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20"/>
          <p:cNvSpPr txBox="1"/>
          <p:nvPr/>
        </p:nvSpPr>
        <p:spPr>
          <a:xfrm>
            <a:off x="1334882" y="4512757"/>
            <a:ext cx="2278743" cy="13879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…аналогичное происходит в отраслях экономики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factory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25" y="4201171"/>
            <a:ext cx="870858" cy="8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agricultur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81" y="4636600"/>
            <a:ext cx="720272" cy="7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transpor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13" y="4996736"/>
            <a:ext cx="903968" cy="9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person icon 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7" y="1581580"/>
            <a:ext cx="918482" cy="9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49"/>
          <p:cNvSpPr/>
          <p:nvPr/>
        </p:nvSpPr>
        <p:spPr>
          <a:xfrm>
            <a:off x="6766685" y="1568955"/>
            <a:ext cx="2032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490043" y="1683255"/>
            <a:ext cx="1164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8"/>
          <p:cNvSpPr/>
          <p:nvPr/>
        </p:nvSpPr>
        <p:spPr>
          <a:xfrm>
            <a:off x="7053721" y="1450271"/>
            <a:ext cx="3416300" cy="416659"/>
          </a:xfrm>
          <a:custGeom>
            <a:avLst/>
            <a:gdLst/>
            <a:ahLst/>
            <a:cxnLst/>
            <a:rect l="l" t="t" r="r" b="b"/>
            <a:pathLst>
              <a:path w="3416300" h="1181100">
                <a:moveTo>
                  <a:pt x="0" y="0"/>
                </a:moveTo>
                <a:lnTo>
                  <a:pt x="3416300" y="0"/>
                </a:lnTo>
                <a:lnTo>
                  <a:pt x="34163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D9EB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18" name="Группа 17"/>
          <p:cNvGrpSpPr/>
          <p:nvPr/>
        </p:nvGrpSpPr>
        <p:grpSpPr>
          <a:xfrm>
            <a:off x="10003076" y="1411444"/>
            <a:ext cx="364825" cy="455486"/>
            <a:chOff x="685800" y="3899058"/>
            <a:chExt cx="419099" cy="558641"/>
          </a:xfrm>
        </p:grpSpPr>
        <p:sp>
          <p:nvSpPr>
            <p:cNvPr id="19" name="object 13"/>
            <p:cNvSpPr/>
            <p:nvPr/>
          </p:nvSpPr>
          <p:spPr>
            <a:xfrm>
              <a:off x="716134" y="4038660"/>
              <a:ext cx="388765" cy="419039"/>
            </a:xfrm>
            <a:custGeom>
              <a:avLst/>
              <a:gdLst/>
              <a:ahLst/>
              <a:cxnLst/>
              <a:rect l="l" t="t" r="r" b="b"/>
              <a:pathLst>
                <a:path w="388765" h="419039">
                  <a:moveTo>
                    <a:pt x="29178" y="260686"/>
                  </a:moveTo>
                  <a:lnTo>
                    <a:pt x="18366" y="263991"/>
                  </a:lnTo>
                  <a:lnTo>
                    <a:pt x="8281" y="273603"/>
                  </a:lnTo>
                  <a:lnTo>
                    <a:pt x="2176" y="284470"/>
                  </a:lnTo>
                  <a:lnTo>
                    <a:pt x="0" y="295779"/>
                  </a:lnTo>
                  <a:lnTo>
                    <a:pt x="1697" y="306715"/>
                  </a:lnTo>
                  <a:lnTo>
                    <a:pt x="65633" y="389366"/>
                  </a:lnTo>
                  <a:lnTo>
                    <a:pt x="97129" y="412097"/>
                  </a:lnTo>
                  <a:lnTo>
                    <a:pt x="351576" y="419039"/>
                  </a:lnTo>
                  <a:lnTo>
                    <a:pt x="366361" y="416048"/>
                  </a:lnTo>
                  <a:lnTo>
                    <a:pt x="377897" y="408125"/>
                  </a:lnTo>
                  <a:lnTo>
                    <a:pt x="385558" y="396843"/>
                  </a:lnTo>
                  <a:lnTo>
                    <a:pt x="388718" y="383774"/>
                  </a:lnTo>
                  <a:lnTo>
                    <a:pt x="388735" y="333698"/>
                  </a:lnTo>
                  <a:lnTo>
                    <a:pt x="110204" y="333698"/>
                  </a:lnTo>
                  <a:lnTo>
                    <a:pt x="61920" y="274393"/>
                  </a:lnTo>
                  <a:lnTo>
                    <a:pt x="51456" y="266138"/>
                  </a:lnTo>
                  <a:lnTo>
                    <a:pt x="40375" y="261485"/>
                  </a:lnTo>
                  <a:lnTo>
                    <a:pt x="29178" y="260686"/>
                  </a:lnTo>
                  <a:close/>
                </a:path>
                <a:path w="388765" h="419039">
                  <a:moveTo>
                    <a:pt x="145483" y="0"/>
                  </a:moveTo>
                  <a:lnTo>
                    <a:pt x="112976" y="23081"/>
                  </a:lnTo>
                  <a:lnTo>
                    <a:pt x="110204" y="333698"/>
                  </a:lnTo>
                  <a:lnTo>
                    <a:pt x="388735" y="333698"/>
                  </a:lnTo>
                  <a:lnTo>
                    <a:pt x="388765" y="244813"/>
                  </a:lnTo>
                  <a:lnTo>
                    <a:pt x="386307" y="231789"/>
                  </a:lnTo>
                  <a:lnTo>
                    <a:pt x="320550" y="231789"/>
                  </a:lnTo>
                  <a:lnTo>
                    <a:pt x="318210" y="211458"/>
                  </a:lnTo>
                  <a:lnTo>
                    <a:pt x="315692" y="198145"/>
                  </a:lnTo>
                  <a:lnTo>
                    <a:pt x="312819" y="193436"/>
                  </a:lnTo>
                  <a:lnTo>
                    <a:pt x="249781" y="193436"/>
                  </a:lnTo>
                  <a:lnTo>
                    <a:pt x="247628" y="177963"/>
                  </a:lnTo>
                  <a:lnTo>
                    <a:pt x="245124" y="163218"/>
                  </a:lnTo>
                  <a:lnTo>
                    <a:pt x="244529" y="162254"/>
                  </a:lnTo>
                  <a:lnTo>
                    <a:pt x="181007" y="162254"/>
                  </a:lnTo>
                  <a:lnTo>
                    <a:pt x="180773" y="37110"/>
                  </a:lnTo>
                  <a:lnTo>
                    <a:pt x="177781" y="23879"/>
                  </a:lnTo>
                  <a:lnTo>
                    <a:pt x="169853" y="12242"/>
                  </a:lnTo>
                  <a:lnTo>
                    <a:pt x="158563" y="3760"/>
                  </a:lnTo>
                  <a:lnTo>
                    <a:pt x="145483" y="0"/>
                  </a:lnTo>
                  <a:close/>
                </a:path>
                <a:path w="388765" h="419039">
                  <a:moveTo>
                    <a:pt x="351624" y="207634"/>
                  </a:moveTo>
                  <a:lnTo>
                    <a:pt x="338357" y="210929"/>
                  </a:lnTo>
                  <a:lnTo>
                    <a:pt x="327632" y="219591"/>
                  </a:lnTo>
                  <a:lnTo>
                    <a:pt x="320550" y="231789"/>
                  </a:lnTo>
                  <a:lnTo>
                    <a:pt x="386307" y="231789"/>
                  </a:lnTo>
                  <a:lnTo>
                    <a:pt x="353828" y="207696"/>
                  </a:lnTo>
                  <a:lnTo>
                    <a:pt x="351624" y="207634"/>
                  </a:lnTo>
                  <a:close/>
                </a:path>
                <a:path w="388765" h="419039">
                  <a:moveTo>
                    <a:pt x="283182" y="174312"/>
                  </a:moveTo>
                  <a:lnTo>
                    <a:pt x="269311" y="177022"/>
                  </a:lnTo>
                  <a:lnTo>
                    <a:pt x="258295" y="184016"/>
                  </a:lnTo>
                  <a:lnTo>
                    <a:pt x="249781" y="193436"/>
                  </a:lnTo>
                  <a:lnTo>
                    <a:pt x="312819" y="193436"/>
                  </a:lnTo>
                  <a:lnTo>
                    <a:pt x="308601" y="186523"/>
                  </a:lnTo>
                  <a:lnTo>
                    <a:pt x="297554" y="178053"/>
                  </a:lnTo>
                  <a:lnTo>
                    <a:pt x="283182" y="174312"/>
                  </a:lnTo>
                  <a:close/>
                </a:path>
                <a:path w="388765" h="419039">
                  <a:moveTo>
                    <a:pt x="212613" y="140921"/>
                  </a:moveTo>
                  <a:lnTo>
                    <a:pt x="199543" y="143265"/>
                  </a:lnTo>
                  <a:lnTo>
                    <a:pt x="188120" y="150378"/>
                  </a:lnTo>
                  <a:lnTo>
                    <a:pt x="181007" y="162254"/>
                  </a:lnTo>
                  <a:lnTo>
                    <a:pt x="244529" y="162254"/>
                  </a:lnTo>
                  <a:lnTo>
                    <a:pt x="238032" y="151710"/>
                  </a:lnTo>
                  <a:lnTo>
                    <a:pt x="226985" y="144067"/>
                  </a:lnTo>
                  <a:lnTo>
                    <a:pt x="212613" y="140921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850900" y="3899058"/>
              <a:ext cx="38099" cy="76041"/>
            </a:xfrm>
            <a:custGeom>
              <a:avLst/>
              <a:gdLst/>
              <a:ahLst/>
              <a:cxnLst/>
              <a:rect l="l" t="t" r="r" b="b"/>
              <a:pathLst>
                <a:path w="38099" h="76041">
                  <a:moveTo>
                    <a:pt x="21771" y="0"/>
                  </a:moveTo>
                  <a:lnTo>
                    <a:pt x="8889" y="3956"/>
                  </a:lnTo>
                  <a:lnTo>
                    <a:pt x="682" y="14927"/>
                  </a:lnTo>
                  <a:lnTo>
                    <a:pt x="0" y="55974"/>
                  </a:lnTo>
                  <a:lnTo>
                    <a:pt x="5749" y="69631"/>
                  </a:lnTo>
                  <a:lnTo>
                    <a:pt x="17105" y="75881"/>
                  </a:lnTo>
                  <a:lnTo>
                    <a:pt x="19049" y="76041"/>
                  </a:lnTo>
                  <a:lnTo>
                    <a:pt x="32016" y="71356"/>
                  </a:lnTo>
                  <a:lnTo>
                    <a:pt x="37949" y="58854"/>
                  </a:lnTo>
                  <a:lnTo>
                    <a:pt x="38099" y="19894"/>
                  </a:lnTo>
                  <a:lnTo>
                    <a:pt x="33648" y="6245"/>
                  </a:lnTo>
                  <a:lnTo>
                    <a:pt x="21771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685800" y="4038600"/>
              <a:ext cx="101600" cy="38100"/>
            </a:xfrm>
            <a:custGeom>
              <a:avLst/>
              <a:gdLst/>
              <a:ahLst/>
              <a:cxnLst/>
              <a:rect l="l" t="t" r="r" b="b"/>
              <a:pathLst>
                <a:path w="101600" h="38100">
                  <a:moveTo>
                    <a:pt x="7257" y="0"/>
                  </a:moveTo>
                  <a:lnTo>
                    <a:pt x="0" y="7619"/>
                  </a:lnTo>
                  <a:lnTo>
                    <a:pt x="0" y="30480"/>
                  </a:lnTo>
                  <a:lnTo>
                    <a:pt x="7257" y="38100"/>
                  </a:lnTo>
                  <a:lnTo>
                    <a:pt x="83423" y="38100"/>
                  </a:lnTo>
                  <a:lnTo>
                    <a:pt x="96264" y="33209"/>
                  </a:lnTo>
                  <a:lnTo>
                    <a:pt x="101572" y="20247"/>
                  </a:lnTo>
                  <a:lnTo>
                    <a:pt x="101600" y="19050"/>
                  </a:lnTo>
                  <a:lnTo>
                    <a:pt x="96934" y="5588"/>
                  </a:lnTo>
                  <a:lnTo>
                    <a:pt x="84570" y="27"/>
                  </a:lnTo>
                  <a:lnTo>
                    <a:pt x="7257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6"/>
            <p:cNvSpPr/>
            <p:nvPr/>
          </p:nvSpPr>
          <p:spPr>
            <a:xfrm>
              <a:off x="952500" y="4038600"/>
              <a:ext cx="114115" cy="38099"/>
            </a:xfrm>
            <a:custGeom>
              <a:avLst/>
              <a:gdLst/>
              <a:ahLst/>
              <a:cxnLst/>
              <a:rect l="l" t="t" r="r" b="b"/>
              <a:pathLst>
                <a:path w="114115" h="38099">
                  <a:moveTo>
                    <a:pt x="19708" y="0"/>
                  </a:moveTo>
                  <a:lnTo>
                    <a:pt x="7779" y="4528"/>
                  </a:lnTo>
                  <a:lnTo>
                    <a:pt x="184" y="16598"/>
                  </a:lnTo>
                  <a:lnTo>
                    <a:pt x="0" y="19049"/>
                  </a:lnTo>
                  <a:lnTo>
                    <a:pt x="6047" y="32105"/>
                  </a:lnTo>
                  <a:lnTo>
                    <a:pt x="17916" y="37978"/>
                  </a:lnTo>
                  <a:lnTo>
                    <a:pt x="94593" y="38099"/>
                  </a:lnTo>
                  <a:lnTo>
                    <a:pt x="106520" y="33571"/>
                  </a:lnTo>
                  <a:lnTo>
                    <a:pt x="114115" y="21500"/>
                  </a:lnTo>
                  <a:lnTo>
                    <a:pt x="108882" y="7087"/>
                  </a:lnTo>
                  <a:lnTo>
                    <a:pt x="97905" y="400"/>
                  </a:lnTo>
                  <a:lnTo>
                    <a:pt x="19708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7"/>
            <p:cNvSpPr/>
            <p:nvPr/>
          </p:nvSpPr>
          <p:spPr>
            <a:xfrm>
              <a:off x="931490" y="3926377"/>
              <a:ext cx="92584" cy="70306"/>
            </a:xfrm>
            <a:custGeom>
              <a:avLst/>
              <a:gdLst/>
              <a:ahLst/>
              <a:cxnLst/>
              <a:rect l="l" t="t" r="r" b="b"/>
              <a:pathLst>
                <a:path w="92584" h="70306">
                  <a:moveTo>
                    <a:pt x="70051" y="0"/>
                  </a:moveTo>
                  <a:lnTo>
                    <a:pt x="7612" y="42759"/>
                  </a:lnTo>
                  <a:lnTo>
                    <a:pt x="0" y="50629"/>
                  </a:lnTo>
                  <a:lnTo>
                    <a:pt x="1109" y="61111"/>
                  </a:lnTo>
                  <a:lnTo>
                    <a:pt x="10338" y="69249"/>
                  </a:lnTo>
                  <a:lnTo>
                    <a:pt x="21237" y="70306"/>
                  </a:lnTo>
                  <a:lnTo>
                    <a:pt x="26871" y="67195"/>
                  </a:lnTo>
                  <a:lnTo>
                    <a:pt x="85441" y="29124"/>
                  </a:lnTo>
                  <a:lnTo>
                    <a:pt x="92553" y="19384"/>
                  </a:lnTo>
                  <a:lnTo>
                    <a:pt x="92584" y="9021"/>
                  </a:lnTo>
                  <a:lnTo>
                    <a:pt x="81872" y="360"/>
                  </a:lnTo>
                  <a:lnTo>
                    <a:pt x="70051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18"/>
            <p:cNvSpPr/>
            <p:nvPr/>
          </p:nvSpPr>
          <p:spPr>
            <a:xfrm>
              <a:off x="727059" y="3924300"/>
              <a:ext cx="82421" cy="72861"/>
            </a:xfrm>
            <a:custGeom>
              <a:avLst/>
              <a:gdLst/>
              <a:ahLst/>
              <a:cxnLst/>
              <a:rect l="l" t="t" r="r" b="b"/>
              <a:pathLst>
                <a:path w="82421" h="72861">
                  <a:moveTo>
                    <a:pt x="17356" y="0"/>
                  </a:moveTo>
                  <a:lnTo>
                    <a:pt x="7098" y="0"/>
                  </a:lnTo>
                  <a:lnTo>
                    <a:pt x="3679" y="6927"/>
                  </a:lnTo>
                  <a:lnTo>
                    <a:pt x="0" y="17184"/>
                  </a:lnTo>
                  <a:lnTo>
                    <a:pt x="4381" y="27989"/>
                  </a:lnTo>
                  <a:lnTo>
                    <a:pt x="58387" y="69272"/>
                  </a:lnTo>
                  <a:lnTo>
                    <a:pt x="69300" y="72861"/>
                  </a:lnTo>
                  <a:lnTo>
                    <a:pt x="78291" y="66898"/>
                  </a:lnTo>
                  <a:lnTo>
                    <a:pt x="82421" y="55449"/>
                  </a:lnTo>
                  <a:lnTo>
                    <a:pt x="77377" y="46228"/>
                  </a:lnTo>
                  <a:lnTo>
                    <a:pt x="24212" y="3477"/>
                  </a:lnTo>
                  <a:lnTo>
                    <a:pt x="17356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25" name="object 12"/>
          <p:cNvSpPr txBox="1"/>
          <p:nvPr/>
        </p:nvSpPr>
        <p:spPr>
          <a:xfrm>
            <a:off x="7130357" y="1547365"/>
            <a:ext cx="2761606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45" dirty="0" smtClean="0">
                <a:latin typeface="Arial"/>
                <a:cs typeface="Arial"/>
              </a:rPr>
              <a:t>Доступ к сервисам и приложениям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49"/>
          <p:cNvSpPr/>
          <p:nvPr/>
        </p:nvSpPr>
        <p:spPr>
          <a:xfrm>
            <a:off x="6766685" y="2097955"/>
            <a:ext cx="2032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490043" y="2212255"/>
            <a:ext cx="1164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8"/>
          <p:cNvSpPr/>
          <p:nvPr/>
        </p:nvSpPr>
        <p:spPr>
          <a:xfrm>
            <a:off x="7053721" y="1979271"/>
            <a:ext cx="3416300" cy="416659"/>
          </a:xfrm>
          <a:custGeom>
            <a:avLst/>
            <a:gdLst/>
            <a:ahLst/>
            <a:cxnLst/>
            <a:rect l="l" t="t" r="r" b="b"/>
            <a:pathLst>
              <a:path w="3416300" h="1181100">
                <a:moveTo>
                  <a:pt x="0" y="0"/>
                </a:moveTo>
                <a:lnTo>
                  <a:pt x="3416300" y="0"/>
                </a:lnTo>
                <a:lnTo>
                  <a:pt x="34163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D9EB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12"/>
          <p:cNvSpPr txBox="1"/>
          <p:nvPr/>
        </p:nvSpPr>
        <p:spPr>
          <a:xfrm>
            <a:off x="7130357" y="2076365"/>
            <a:ext cx="2761606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45" dirty="0" smtClean="0">
                <a:latin typeface="Arial"/>
                <a:cs typeface="Arial"/>
              </a:rPr>
              <a:t>Взаимодействие с партнерами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9989176" y="2001592"/>
            <a:ext cx="378725" cy="421325"/>
            <a:chOff x="587477" y="2273532"/>
            <a:chExt cx="619008" cy="685365"/>
          </a:xfrm>
        </p:grpSpPr>
        <p:sp>
          <p:nvSpPr>
            <p:cNvPr id="49" name="object 25"/>
            <p:cNvSpPr/>
            <p:nvPr/>
          </p:nvSpPr>
          <p:spPr>
            <a:xfrm>
              <a:off x="587477" y="2514600"/>
              <a:ext cx="428522" cy="355600"/>
            </a:xfrm>
            <a:custGeom>
              <a:avLst/>
              <a:gdLst/>
              <a:ahLst/>
              <a:cxnLst/>
              <a:rect l="l" t="t" r="r" b="b"/>
              <a:pathLst>
                <a:path w="428522" h="355600">
                  <a:moveTo>
                    <a:pt x="425881" y="0"/>
                  </a:moveTo>
                  <a:lnTo>
                    <a:pt x="421039" y="0"/>
                  </a:lnTo>
                  <a:lnTo>
                    <a:pt x="418398" y="871"/>
                  </a:lnTo>
                  <a:lnTo>
                    <a:pt x="406077" y="4625"/>
                  </a:lnTo>
                  <a:lnTo>
                    <a:pt x="370219" y="18264"/>
                  </a:lnTo>
                  <a:lnTo>
                    <a:pt x="336307" y="35749"/>
                  </a:lnTo>
                  <a:lnTo>
                    <a:pt x="273616" y="82286"/>
                  </a:lnTo>
                  <a:lnTo>
                    <a:pt x="54824" y="257548"/>
                  </a:lnTo>
                  <a:lnTo>
                    <a:pt x="44828" y="265460"/>
                  </a:lnTo>
                  <a:lnTo>
                    <a:pt x="5656" y="300470"/>
                  </a:lnTo>
                  <a:lnTo>
                    <a:pt x="0" y="322671"/>
                  </a:lnTo>
                  <a:lnTo>
                    <a:pt x="2444" y="331631"/>
                  </a:lnTo>
                  <a:lnTo>
                    <a:pt x="9778" y="343061"/>
                  </a:lnTo>
                  <a:lnTo>
                    <a:pt x="20631" y="350722"/>
                  </a:lnTo>
                  <a:lnTo>
                    <a:pt x="33592" y="353826"/>
                  </a:lnTo>
                  <a:lnTo>
                    <a:pt x="35016" y="354293"/>
                  </a:lnTo>
                  <a:lnTo>
                    <a:pt x="35456" y="355164"/>
                  </a:lnTo>
                  <a:lnTo>
                    <a:pt x="35897" y="355600"/>
                  </a:lnTo>
                  <a:lnTo>
                    <a:pt x="43379" y="352113"/>
                  </a:lnTo>
                  <a:lnTo>
                    <a:pt x="51742" y="349498"/>
                  </a:lnTo>
                  <a:lnTo>
                    <a:pt x="58785" y="344705"/>
                  </a:lnTo>
                  <a:lnTo>
                    <a:pt x="68725" y="336948"/>
                  </a:lnTo>
                  <a:lnTo>
                    <a:pt x="265695" y="178093"/>
                  </a:lnTo>
                  <a:lnTo>
                    <a:pt x="319819" y="135367"/>
                  </a:lnTo>
                  <a:lnTo>
                    <a:pt x="349332" y="110682"/>
                  </a:lnTo>
                  <a:lnTo>
                    <a:pt x="385061" y="74658"/>
                  </a:lnTo>
                  <a:lnTo>
                    <a:pt x="407738" y="43852"/>
                  </a:lnTo>
                  <a:lnTo>
                    <a:pt x="426792" y="10800"/>
                  </a:lnTo>
                  <a:lnTo>
                    <a:pt x="428522" y="7843"/>
                  </a:lnTo>
                  <a:lnTo>
                    <a:pt x="428522" y="3050"/>
                  </a:lnTo>
                  <a:lnTo>
                    <a:pt x="427202" y="1743"/>
                  </a:lnTo>
                  <a:lnTo>
                    <a:pt x="425881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26"/>
            <p:cNvSpPr/>
            <p:nvPr/>
          </p:nvSpPr>
          <p:spPr>
            <a:xfrm>
              <a:off x="749300" y="2273532"/>
              <a:ext cx="457185" cy="685365"/>
            </a:xfrm>
            <a:custGeom>
              <a:avLst/>
              <a:gdLst/>
              <a:ahLst/>
              <a:cxnLst/>
              <a:rect l="l" t="t" r="r" b="b"/>
              <a:pathLst>
                <a:path w="457185" h="685365">
                  <a:moveTo>
                    <a:pt x="71021" y="484706"/>
                  </a:moveTo>
                  <a:lnTo>
                    <a:pt x="887" y="540912"/>
                  </a:lnTo>
                  <a:lnTo>
                    <a:pt x="443" y="543963"/>
                  </a:lnTo>
                  <a:lnTo>
                    <a:pt x="0" y="546577"/>
                  </a:lnTo>
                  <a:lnTo>
                    <a:pt x="0" y="584712"/>
                  </a:lnTo>
                  <a:lnTo>
                    <a:pt x="1136" y="600284"/>
                  </a:lnTo>
                  <a:lnTo>
                    <a:pt x="15657" y="640857"/>
                  </a:lnTo>
                  <a:lnTo>
                    <a:pt x="44013" y="669834"/>
                  </a:lnTo>
                  <a:lnTo>
                    <a:pt x="82564" y="684148"/>
                  </a:lnTo>
                  <a:lnTo>
                    <a:pt x="241954" y="685365"/>
                  </a:lnTo>
                  <a:lnTo>
                    <a:pt x="363096" y="685131"/>
                  </a:lnTo>
                  <a:lnTo>
                    <a:pt x="404517" y="675174"/>
                  </a:lnTo>
                  <a:lnTo>
                    <a:pt x="424533" y="661603"/>
                  </a:lnTo>
                  <a:lnTo>
                    <a:pt x="228600" y="661603"/>
                  </a:lnTo>
                  <a:lnTo>
                    <a:pt x="214456" y="658742"/>
                  </a:lnTo>
                  <a:lnTo>
                    <a:pt x="203108" y="650943"/>
                  </a:lnTo>
                  <a:lnTo>
                    <a:pt x="195754" y="639379"/>
                  </a:lnTo>
                  <a:lnTo>
                    <a:pt x="196598" y="621578"/>
                  </a:lnTo>
                  <a:lnTo>
                    <a:pt x="201428" y="607987"/>
                  </a:lnTo>
                  <a:lnTo>
                    <a:pt x="209462" y="598608"/>
                  </a:lnTo>
                  <a:lnTo>
                    <a:pt x="219919" y="593439"/>
                  </a:lnTo>
                  <a:lnTo>
                    <a:pt x="456988" y="593439"/>
                  </a:lnTo>
                  <a:lnTo>
                    <a:pt x="457012" y="567491"/>
                  </a:lnTo>
                  <a:lnTo>
                    <a:pt x="73684" y="567491"/>
                  </a:lnTo>
                  <a:lnTo>
                    <a:pt x="71909" y="565747"/>
                  </a:lnTo>
                  <a:lnTo>
                    <a:pt x="71909" y="489063"/>
                  </a:lnTo>
                  <a:lnTo>
                    <a:pt x="71465" y="487321"/>
                  </a:lnTo>
                  <a:lnTo>
                    <a:pt x="71021" y="484706"/>
                  </a:lnTo>
                  <a:close/>
                </a:path>
                <a:path w="457185" h="685365">
                  <a:moveTo>
                    <a:pt x="456988" y="593439"/>
                  </a:moveTo>
                  <a:lnTo>
                    <a:pt x="219919" y="593439"/>
                  </a:lnTo>
                  <a:lnTo>
                    <a:pt x="236918" y="595051"/>
                  </a:lnTo>
                  <a:lnTo>
                    <a:pt x="250023" y="600786"/>
                  </a:lnTo>
                  <a:lnTo>
                    <a:pt x="258983" y="609758"/>
                  </a:lnTo>
                  <a:lnTo>
                    <a:pt x="263551" y="621085"/>
                  </a:lnTo>
                  <a:lnTo>
                    <a:pt x="261391" y="637117"/>
                  </a:lnTo>
                  <a:lnTo>
                    <a:pt x="254792" y="649452"/>
                  </a:lnTo>
                  <a:lnTo>
                    <a:pt x="244754" y="657687"/>
                  </a:lnTo>
                  <a:lnTo>
                    <a:pt x="232276" y="661420"/>
                  </a:lnTo>
                  <a:lnTo>
                    <a:pt x="228600" y="661603"/>
                  </a:lnTo>
                  <a:lnTo>
                    <a:pt x="424533" y="661603"/>
                  </a:lnTo>
                  <a:lnTo>
                    <a:pt x="450683" y="625453"/>
                  </a:lnTo>
                  <a:lnTo>
                    <a:pt x="456909" y="598608"/>
                  </a:lnTo>
                  <a:lnTo>
                    <a:pt x="456988" y="593439"/>
                  </a:lnTo>
                  <a:close/>
                </a:path>
                <a:path w="457185" h="685365">
                  <a:moveTo>
                    <a:pt x="457185" y="164898"/>
                  </a:moveTo>
                  <a:lnTo>
                    <a:pt x="383959" y="164898"/>
                  </a:lnTo>
                  <a:lnTo>
                    <a:pt x="385734" y="166642"/>
                  </a:lnTo>
                  <a:lnTo>
                    <a:pt x="385734" y="565747"/>
                  </a:lnTo>
                  <a:lnTo>
                    <a:pt x="383515" y="567491"/>
                  </a:lnTo>
                  <a:lnTo>
                    <a:pt x="457012" y="567491"/>
                  </a:lnTo>
                  <a:lnTo>
                    <a:pt x="457125" y="444714"/>
                  </a:lnTo>
                  <a:lnTo>
                    <a:pt x="457185" y="164898"/>
                  </a:lnTo>
                  <a:close/>
                </a:path>
                <a:path w="457185" h="685365">
                  <a:moveTo>
                    <a:pt x="271274" y="0"/>
                  </a:moveTo>
                  <a:lnTo>
                    <a:pt x="96766" y="202"/>
                  </a:lnTo>
                  <a:lnTo>
                    <a:pt x="57929" y="8268"/>
                  </a:lnTo>
                  <a:lnTo>
                    <a:pt x="24885" y="31566"/>
                  </a:lnTo>
                  <a:lnTo>
                    <a:pt x="5062" y="65819"/>
                  </a:lnTo>
                  <a:lnTo>
                    <a:pt x="65" y="164898"/>
                  </a:lnTo>
                  <a:lnTo>
                    <a:pt x="0" y="348173"/>
                  </a:lnTo>
                  <a:lnTo>
                    <a:pt x="3107" y="354866"/>
                  </a:lnTo>
                  <a:lnTo>
                    <a:pt x="6658" y="352253"/>
                  </a:lnTo>
                  <a:lnTo>
                    <a:pt x="56348" y="312612"/>
                  </a:lnTo>
                  <a:lnTo>
                    <a:pt x="65250" y="305632"/>
                  </a:lnTo>
                  <a:lnTo>
                    <a:pt x="70577" y="301710"/>
                  </a:lnTo>
                  <a:lnTo>
                    <a:pt x="71909" y="297789"/>
                  </a:lnTo>
                  <a:lnTo>
                    <a:pt x="71909" y="166206"/>
                  </a:lnTo>
                  <a:lnTo>
                    <a:pt x="73240" y="164898"/>
                  </a:lnTo>
                  <a:lnTo>
                    <a:pt x="457185" y="164898"/>
                  </a:lnTo>
                  <a:lnTo>
                    <a:pt x="457113" y="93196"/>
                  </a:lnTo>
                  <a:lnTo>
                    <a:pt x="447614" y="53173"/>
                  </a:lnTo>
                  <a:lnTo>
                    <a:pt x="421835" y="21183"/>
                  </a:lnTo>
                  <a:lnTo>
                    <a:pt x="384328" y="2846"/>
                  </a:lnTo>
                  <a:lnTo>
                    <a:pt x="369991" y="547"/>
                  </a:lnTo>
                  <a:lnTo>
                    <a:pt x="271274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51" name="object 49"/>
          <p:cNvSpPr/>
          <p:nvPr/>
        </p:nvSpPr>
        <p:spPr>
          <a:xfrm>
            <a:off x="6766685" y="2654438"/>
            <a:ext cx="2032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490043" y="2768738"/>
            <a:ext cx="1164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8"/>
          <p:cNvSpPr/>
          <p:nvPr/>
        </p:nvSpPr>
        <p:spPr>
          <a:xfrm>
            <a:off x="7053721" y="2535754"/>
            <a:ext cx="3416300" cy="416659"/>
          </a:xfrm>
          <a:custGeom>
            <a:avLst/>
            <a:gdLst/>
            <a:ahLst/>
            <a:cxnLst/>
            <a:rect l="l" t="t" r="r" b="b"/>
            <a:pathLst>
              <a:path w="3416300" h="1181100">
                <a:moveTo>
                  <a:pt x="0" y="0"/>
                </a:moveTo>
                <a:lnTo>
                  <a:pt x="3416300" y="0"/>
                </a:lnTo>
                <a:lnTo>
                  <a:pt x="34163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D9EB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12"/>
          <p:cNvSpPr txBox="1"/>
          <p:nvPr/>
        </p:nvSpPr>
        <p:spPr>
          <a:xfrm>
            <a:off x="7130357" y="2632848"/>
            <a:ext cx="2761606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45" dirty="0" smtClean="0">
                <a:latin typeface="Arial"/>
                <a:cs typeface="Arial"/>
              </a:rPr>
              <a:t>Транзакции и платежи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0074865" y="2577420"/>
            <a:ext cx="365044" cy="392977"/>
            <a:chOff x="11001456" y="3937000"/>
            <a:chExt cx="555543" cy="545377"/>
          </a:xfrm>
        </p:grpSpPr>
        <p:sp>
          <p:nvSpPr>
            <p:cNvPr id="59" name="object 36"/>
            <p:cNvSpPr/>
            <p:nvPr/>
          </p:nvSpPr>
          <p:spPr>
            <a:xfrm>
              <a:off x="11001456" y="3937000"/>
              <a:ext cx="555543" cy="419100"/>
            </a:xfrm>
            <a:custGeom>
              <a:avLst/>
              <a:gdLst/>
              <a:ahLst/>
              <a:cxnLst/>
              <a:rect l="l" t="t" r="r" b="b"/>
              <a:pathLst>
                <a:path w="555543" h="419100">
                  <a:moveTo>
                    <a:pt x="37354" y="125545"/>
                  </a:moveTo>
                  <a:lnTo>
                    <a:pt x="11412" y="125612"/>
                  </a:lnTo>
                  <a:lnTo>
                    <a:pt x="1231" y="131172"/>
                  </a:lnTo>
                  <a:lnTo>
                    <a:pt x="0" y="144040"/>
                  </a:lnTo>
                  <a:lnTo>
                    <a:pt x="60766" y="403676"/>
                  </a:lnTo>
                  <a:lnTo>
                    <a:pt x="68729" y="414901"/>
                  </a:lnTo>
                  <a:lnTo>
                    <a:pt x="81213" y="419100"/>
                  </a:lnTo>
                  <a:lnTo>
                    <a:pt x="347149" y="418901"/>
                  </a:lnTo>
                  <a:lnTo>
                    <a:pt x="359049" y="413056"/>
                  </a:lnTo>
                  <a:lnTo>
                    <a:pt x="365494" y="400605"/>
                  </a:lnTo>
                  <a:lnTo>
                    <a:pt x="376358" y="354481"/>
                  </a:lnTo>
                  <a:lnTo>
                    <a:pt x="318367" y="354481"/>
                  </a:lnTo>
                  <a:lnTo>
                    <a:pt x="107175" y="354355"/>
                  </a:lnTo>
                  <a:lnTo>
                    <a:pt x="56977" y="138559"/>
                  </a:lnTo>
                  <a:lnTo>
                    <a:pt x="48906" y="128309"/>
                  </a:lnTo>
                  <a:lnTo>
                    <a:pt x="37354" y="125545"/>
                  </a:lnTo>
                  <a:close/>
                </a:path>
                <a:path w="555543" h="419100">
                  <a:moveTo>
                    <a:pt x="547422" y="0"/>
                  </a:moveTo>
                  <a:lnTo>
                    <a:pt x="416836" y="384"/>
                  </a:lnTo>
                  <a:lnTo>
                    <a:pt x="365483" y="147716"/>
                  </a:lnTo>
                  <a:lnTo>
                    <a:pt x="318367" y="354481"/>
                  </a:lnTo>
                  <a:lnTo>
                    <a:pt x="376358" y="354481"/>
                  </a:lnTo>
                  <a:lnTo>
                    <a:pt x="420717" y="166160"/>
                  </a:lnTo>
                  <a:lnTo>
                    <a:pt x="445105" y="64618"/>
                  </a:lnTo>
                  <a:lnTo>
                    <a:pt x="539867" y="64603"/>
                  </a:lnTo>
                  <a:lnTo>
                    <a:pt x="550678" y="58357"/>
                  </a:lnTo>
                  <a:lnTo>
                    <a:pt x="555543" y="44310"/>
                  </a:lnTo>
                  <a:lnTo>
                    <a:pt x="555543" y="7385"/>
                  </a:lnTo>
                  <a:lnTo>
                    <a:pt x="547422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37"/>
            <p:cNvSpPr/>
            <p:nvPr/>
          </p:nvSpPr>
          <p:spPr>
            <a:xfrm>
              <a:off x="11074400" y="4396290"/>
              <a:ext cx="87637" cy="86087"/>
            </a:xfrm>
            <a:custGeom>
              <a:avLst/>
              <a:gdLst/>
              <a:ahLst/>
              <a:cxnLst/>
              <a:rect l="l" t="t" r="r" b="b"/>
              <a:pathLst>
                <a:path w="87637" h="86087">
                  <a:moveTo>
                    <a:pt x="30939" y="0"/>
                  </a:moveTo>
                  <a:lnTo>
                    <a:pt x="18535" y="6241"/>
                  </a:lnTo>
                  <a:lnTo>
                    <a:pt x="8741" y="15884"/>
                  </a:lnTo>
                  <a:lnTo>
                    <a:pt x="2311" y="28175"/>
                  </a:lnTo>
                  <a:lnTo>
                    <a:pt x="0" y="42359"/>
                  </a:lnTo>
                  <a:lnTo>
                    <a:pt x="398" y="48303"/>
                  </a:lnTo>
                  <a:lnTo>
                    <a:pt x="35817" y="84498"/>
                  </a:lnTo>
                  <a:lnTo>
                    <a:pt x="52395" y="86087"/>
                  </a:lnTo>
                  <a:lnTo>
                    <a:pt x="64133" y="81960"/>
                  </a:lnTo>
                  <a:lnTo>
                    <a:pt x="74085" y="74321"/>
                  </a:lnTo>
                  <a:lnTo>
                    <a:pt x="81691" y="63335"/>
                  </a:lnTo>
                  <a:lnTo>
                    <a:pt x="86394" y="49165"/>
                  </a:lnTo>
                  <a:lnTo>
                    <a:pt x="87637" y="31976"/>
                  </a:lnTo>
                  <a:lnTo>
                    <a:pt x="82971" y="20991"/>
                  </a:lnTo>
                  <a:lnTo>
                    <a:pt x="74916" y="11782"/>
                  </a:lnTo>
                  <a:lnTo>
                    <a:pt x="63524" y="4868"/>
                  </a:lnTo>
                  <a:lnTo>
                    <a:pt x="48848" y="767"/>
                  </a:lnTo>
                  <a:lnTo>
                    <a:pt x="30939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38"/>
            <p:cNvSpPr/>
            <p:nvPr/>
          </p:nvSpPr>
          <p:spPr>
            <a:xfrm>
              <a:off x="11277600" y="4395209"/>
              <a:ext cx="76178" cy="86608"/>
            </a:xfrm>
            <a:custGeom>
              <a:avLst/>
              <a:gdLst/>
              <a:ahLst/>
              <a:cxnLst/>
              <a:rect l="l" t="t" r="r" b="b"/>
              <a:pathLst>
                <a:path w="76178" h="86608">
                  <a:moveTo>
                    <a:pt x="29989" y="0"/>
                  </a:moveTo>
                  <a:lnTo>
                    <a:pt x="18069" y="5621"/>
                  </a:lnTo>
                  <a:lnTo>
                    <a:pt x="8564" y="15358"/>
                  </a:lnTo>
                  <a:lnTo>
                    <a:pt x="2274" y="28276"/>
                  </a:lnTo>
                  <a:lnTo>
                    <a:pt x="0" y="43440"/>
                  </a:lnTo>
                  <a:lnTo>
                    <a:pt x="58" y="45915"/>
                  </a:lnTo>
                  <a:lnTo>
                    <a:pt x="18345" y="79558"/>
                  </a:lnTo>
                  <a:lnTo>
                    <a:pt x="47203" y="86608"/>
                  </a:lnTo>
                  <a:lnTo>
                    <a:pt x="58756" y="80725"/>
                  </a:lnTo>
                  <a:lnTo>
                    <a:pt x="67940" y="70790"/>
                  </a:lnTo>
                  <a:lnTo>
                    <a:pt x="73999" y="57598"/>
                  </a:lnTo>
                  <a:lnTo>
                    <a:pt x="76178" y="41943"/>
                  </a:lnTo>
                  <a:lnTo>
                    <a:pt x="73855" y="28326"/>
                  </a:lnTo>
                  <a:lnTo>
                    <a:pt x="67851" y="16589"/>
                  </a:lnTo>
                  <a:lnTo>
                    <a:pt x="58389" y="7466"/>
                  </a:lnTo>
                  <a:lnTo>
                    <a:pt x="45693" y="1692"/>
                  </a:lnTo>
                  <a:lnTo>
                    <a:pt x="29989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39"/>
            <p:cNvSpPr/>
            <p:nvPr/>
          </p:nvSpPr>
          <p:spPr>
            <a:xfrm>
              <a:off x="11113383" y="4038600"/>
              <a:ext cx="202299" cy="228597"/>
            </a:xfrm>
            <a:custGeom>
              <a:avLst/>
              <a:gdLst/>
              <a:ahLst/>
              <a:cxnLst/>
              <a:rect l="l" t="t" r="r" b="b"/>
              <a:pathLst>
                <a:path w="202299" h="228597">
                  <a:moveTo>
                    <a:pt x="100716" y="0"/>
                  </a:moveTo>
                  <a:lnTo>
                    <a:pt x="60607" y="8990"/>
                  </a:lnTo>
                  <a:lnTo>
                    <a:pt x="28352" y="33438"/>
                  </a:lnTo>
                  <a:lnTo>
                    <a:pt x="6879" y="69560"/>
                  </a:lnTo>
                  <a:lnTo>
                    <a:pt x="0" y="98259"/>
                  </a:lnTo>
                  <a:lnTo>
                    <a:pt x="562" y="115499"/>
                  </a:lnTo>
                  <a:lnTo>
                    <a:pt x="10975" y="162461"/>
                  </a:lnTo>
                  <a:lnTo>
                    <a:pt x="32563" y="197873"/>
                  </a:lnTo>
                  <a:lnTo>
                    <a:pt x="74724" y="224882"/>
                  </a:lnTo>
                  <a:lnTo>
                    <a:pt x="99984" y="228597"/>
                  </a:lnTo>
                  <a:lnTo>
                    <a:pt x="113705" y="227575"/>
                  </a:lnTo>
                  <a:lnTo>
                    <a:pt x="151100" y="213280"/>
                  </a:lnTo>
                  <a:lnTo>
                    <a:pt x="169821" y="197510"/>
                  </a:lnTo>
                  <a:lnTo>
                    <a:pt x="92523" y="197510"/>
                  </a:lnTo>
                  <a:lnTo>
                    <a:pt x="87605" y="192024"/>
                  </a:lnTo>
                  <a:lnTo>
                    <a:pt x="87605" y="164592"/>
                  </a:lnTo>
                  <a:lnTo>
                    <a:pt x="63026" y="164592"/>
                  </a:lnTo>
                  <a:lnTo>
                    <a:pt x="58108" y="159105"/>
                  </a:lnTo>
                  <a:lnTo>
                    <a:pt x="58129" y="144451"/>
                  </a:lnTo>
                  <a:lnTo>
                    <a:pt x="63026" y="138988"/>
                  </a:lnTo>
                  <a:lnTo>
                    <a:pt x="116732" y="138988"/>
                  </a:lnTo>
                  <a:lnTo>
                    <a:pt x="117102" y="126187"/>
                  </a:lnTo>
                  <a:lnTo>
                    <a:pt x="77774" y="126187"/>
                  </a:lnTo>
                  <a:lnTo>
                    <a:pt x="64694" y="121269"/>
                  </a:lnTo>
                  <a:lnTo>
                    <a:pt x="58336" y="109209"/>
                  </a:lnTo>
                  <a:lnTo>
                    <a:pt x="58110" y="82295"/>
                  </a:lnTo>
                  <a:lnTo>
                    <a:pt x="62665" y="69228"/>
                  </a:lnTo>
                  <a:lnTo>
                    <a:pt x="74525" y="62431"/>
                  </a:lnTo>
                  <a:lnTo>
                    <a:pt x="87605" y="62179"/>
                  </a:lnTo>
                  <a:lnTo>
                    <a:pt x="87605" y="38404"/>
                  </a:lnTo>
                  <a:lnTo>
                    <a:pt x="92523" y="32918"/>
                  </a:lnTo>
                  <a:lnTo>
                    <a:pt x="171628" y="32918"/>
                  </a:lnTo>
                  <a:lnTo>
                    <a:pt x="163303" y="24505"/>
                  </a:lnTo>
                  <a:lnTo>
                    <a:pt x="128786" y="4472"/>
                  </a:lnTo>
                  <a:lnTo>
                    <a:pt x="102275" y="13"/>
                  </a:lnTo>
                  <a:lnTo>
                    <a:pt x="100716" y="0"/>
                  </a:lnTo>
                  <a:close/>
                </a:path>
                <a:path w="202299" h="228597">
                  <a:moveTo>
                    <a:pt x="171628" y="32918"/>
                  </a:moveTo>
                  <a:lnTo>
                    <a:pt x="105632" y="32918"/>
                  </a:lnTo>
                  <a:lnTo>
                    <a:pt x="112186" y="38404"/>
                  </a:lnTo>
                  <a:lnTo>
                    <a:pt x="112186" y="62179"/>
                  </a:lnTo>
                  <a:lnTo>
                    <a:pt x="135129" y="62179"/>
                  </a:lnTo>
                  <a:lnTo>
                    <a:pt x="141683" y="67665"/>
                  </a:lnTo>
                  <a:lnTo>
                    <a:pt x="141679" y="82300"/>
                  </a:lnTo>
                  <a:lnTo>
                    <a:pt x="135129" y="89611"/>
                  </a:lnTo>
                  <a:lnTo>
                    <a:pt x="81421" y="89611"/>
                  </a:lnTo>
                  <a:lnTo>
                    <a:pt x="81051" y="100583"/>
                  </a:lnTo>
                  <a:lnTo>
                    <a:pt x="120380" y="100583"/>
                  </a:lnTo>
                  <a:lnTo>
                    <a:pt x="133705" y="105142"/>
                  </a:lnTo>
                  <a:lnTo>
                    <a:pt x="141180" y="116433"/>
                  </a:lnTo>
                  <a:lnTo>
                    <a:pt x="141674" y="144475"/>
                  </a:lnTo>
                  <a:lnTo>
                    <a:pt x="136814" y="157106"/>
                  </a:lnTo>
                  <a:lnTo>
                    <a:pt x="124870" y="164119"/>
                  </a:lnTo>
                  <a:lnTo>
                    <a:pt x="112186" y="164592"/>
                  </a:lnTo>
                  <a:lnTo>
                    <a:pt x="112186" y="192024"/>
                  </a:lnTo>
                  <a:lnTo>
                    <a:pt x="105632" y="197510"/>
                  </a:lnTo>
                  <a:lnTo>
                    <a:pt x="169821" y="197510"/>
                  </a:lnTo>
                  <a:lnTo>
                    <a:pt x="193742" y="159756"/>
                  </a:lnTo>
                  <a:lnTo>
                    <a:pt x="202299" y="115499"/>
                  </a:lnTo>
                  <a:lnTo>
                    <a:pt x="201385" y="99865"/>
                  </a:lnTo>
                  <a:lnTo>
                    <a:pt x="188599" y="57460"/>
                  </a:lnTo>
                  <a:lnTo>
                    <a:pt x="172922" y="34226"/>
                  </a:lnTo>
                  <a:lnTo>
                    <a:pt x="171628" y="32918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63" name="object 49"/>
          <p:cNvSpPr/>
          <p:nvPr/>
        </p:nvSpPr>
        <p:spPr>
          <a:xfrm>
            <a:off x="6763226" y="4433400"/>
            <a:ext cx="2032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486584" y="4547700"/>
            <a:ext cx="1164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8"/>
          <p:cNvSpPr/>
          <p:nvPr/>
        </p:nvSpPr>
        <p:spPr>
          <a:xfrm>
            <a:off x="7050262" y="4314716"/>
            <a:ext cx="3416300" cy="416659"/>
          </a:xfrm>
          <a:custGeom>
            <a:avLst/>
            <a:gdLst/>
            <a:ahLst/>
            <a:cxnLst/>
            <a:rect l="l" t="t" r="r" b="b"/>
            <a:pathLst>
              <a:path w="3416300" h="1181100">
                <a:moveTo>
                  <a:pt x="0" y="0"/>
                </a:moveTo>
                <a:lnTo>
                  <a:pt x="3416300" y="0"/>
                </a:lnTo>
                <a:lnTo>
                  <a:pt x="34163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D9EB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66" name="Группа 65"/>
          <p:cNvGrpSpPr/>
          <p:nvPr/>
        </p:nvGrpSpPr>
        <p:grpSpPr>
          <a:xfrm>
            <a:off x="9999617" y="4275889"/>
            <a:ext cx="364825" cy="455486"/>
            <a:chOff x="685800" y="3899058"/>
            <a:chExt cx="419099" cy="558641"/>
          </a:xfrm>
        </p:grpSpPr>
        <p:sp>
          <p:nvSpPr>
            <p:cNvPr id="67" name="object 13"/>
            <p:cNvSpPr/>
            <p:nvPr/>
          </p:nvSpPr>
          <p:spPr>
            <a:xfrm>
              <a:off x="716134" y="4038660"/>
              <a:ext cx="388765" cy="419039"/>
            </a:xfrm>
            <a:custGeom>
              <a:avLst/>
              <a:gdLst/>
              <a:ahLst/>
              <a:cxnLst/>
              <a:rect l="l" t="t" r="r" b="b"/>
              <a:pathLst>
                <a:path w="388765" h="419039">
                  <a:moveTo>
                    <a:pt x="29178" y="260686"/>
                  </a:moveTo>
                  <a:lnTo>
                    <a:pt x="18366" y="263991"/>
                  </a:lnTo>
                  <a:lnTo>
                    <a:pt x="8281" y="273603"/>
                  </a:lnTo>
                  <a:lnTo>
                    <a:pt x="2176" y="284470"/>
                  </a:lnTo>
                  <a:lnTo>
                    <a:pt x="0" y="295779"/>
                  </a:lnTo>
                  <a:lnTo>
                    <a:pt x="1697" y="306715"/>
                  </a:lnTo>
                  <a:lnTo>
                    <a:pt x="65633" y="389366"/>
                  </a:lnTo>
                  <a:lnTo>
                    <a:pt x="97129" y="412097"/>
                  </a:lnTo>
                  <a:lnTo>
                    <a:pt x="351576" y="419039"/>
                  </a:lnTo>
                  <a:lnTo>
                    <a:pt x="366361" y="416048"/>
                  </a:lnTo>
                  <a:lnTo>
                    <a:pt x="377897" y="408125"/>
                  </a:lnTo>
                  <a:lnTo>
                    <a:pt x="385558" y="396843"/>
                  </a:lnTo>
                  <a:lnTo>
                    <a:pt x="388718" y="383774"/>
                  </a:lnTo>
                  <a:lnTo>
                    <a:pt x="388735" y="333698"/>
                  </a:lnTo>
                  <a:lnTo>
                    <a:pt x="110204" y="333698"/>
                  </a:lnTo>
                  <a:lnTo>
                    <a:pt x="61920" y="274393"/>
                  </a:lnTo>
                  <a:lnTo>
                    <a:pt x="51456" y="266138"/>
                  </a:lnTo>
                  <a:lnTo>
                    <a:pt x="40375" y="261485"/>
                  </a:lnTo>
                  <a:lnTo>
                    <a:pt x="29178" y="260686"/>
                  </a:lnTo>
                  <a:close/>
                </a:path>
                <a:path w="388765" h="419039">
                  <a:moveTo>
                    <a:pt x="145483" y="0"/>
                  </a:moveTo>
                  <a:lnTo>
                    <a:pt x="112976" y="23081"/>
                  </a:lnTo>
                  <a:lnTo>
                    <a:pt x="110204" y="333698"/>
                  </a:lnTo>
                  <a:lnTo>
                    <a:pt x="388735" y="333698"/>
                  </a:lnTo>
                  <a:lnTo>
                    <a:pt x="388765" y="244813"/>
                  </a:lnTo>
                  <a:lnTo>
                    <a:pt x="386307" y="231789"/>
                  </a:lnTo>
                  <a:lnTo>
                    <a:pt x="320550" y="231789"/>
                  </a:lnTo>
                  <a:lnTo>
                    <a:pt x="318210" y="211458"/>
                  </a:lnTo>
                  <a:lnTo>
                    <a:pt x="315692" y="198145"/>
                  </a:lnTo>
                  <a:lnTo>
                    <a:pt x="312819" y="193436"/>
                  </a:lnTo>
                  <a:lnTo>
                    <a:pt x="249781" y="193436"/>
                  </a:lnTo>
                  <a:lnTo>
                    <a:pt x="247628" y="177963"/>
                  </a:lnTo>
                  <a:lnTo>
                    <a:pt x="245124" y="163218"/>
                  </a:lnTo>
                  <a:lnTo>
                    <a:pt x="244529" y="162254"/>
                  </a:lnTo>
                  <a:lnTo>
                    <a:pt x="181007" y="162254"/>
                  </a:lnTo>
                  <a:lnTo>
                    <a:pt x="180773" y="37110"/>
                  </a:lnTo>
                  <a:lnTo>
                    <a:pt x="177781" y="23879"/>
                  </a:lnTo>
                  <a:lnTo>
                    <a:pt x="169853" y="12242"/>
                  </a:lnTo>
                  <a:lnTo>
                    <a:pt x="158563" y="3760"/>
                  </a:lnTo>
                  <a:lnTo>
                    <a:pt x="145483" y="0"/>
                  </a:lnTo>
                  <a:close/>
                </a:path>
                <a:path w="388765" h="419039">
                  <a:moveTo>
                    <a:pt x="351624" y="207634"/>
                  </a:moveTo>
                  <a:lnTo>
                    <a:pt x="338357" y="210929"/>
                  </a:lnTo>
                  <a:lnTo>
                    <a:pt x="327632" y="219591"/>
                  </a:lnTo>
                  <a:lnTo>
                    <a:pt x="320550" y="231789"/>
                  </a:lnTo>
                  <a:lnTo>
                    <a:pt x="386307" y="231789"/>
                  </a:lnTo>
                  <a:lnTo>
                    <a:pt x="353828" y="207696"/>
                  </a:lnTo>
                  <a:lnTo>
                    <a:pt x="351624" y="207634"/>
                  </a:lnTo>
                  <a:close/>
                </a:path>
                <a:path w="388765" h="419039">
                  <a:moveTo>
                    <a:pt x="283182" y="174312"/>
                  </a:moveTo>
                  <a:lnTo>
                    <a:pt x="269311" y="177022"/>
                  </a:lnTo>
                  <a:lnTo>
                    <a:pt x="258295" y="184016"/>
                  </a:lnTo>
                  <a:lnTo>
                    <a:pt x="249781" y="193436"/>
                  </a:lnTo>
                  <a:lnTo>
                    <a:pt x="312819" y="193436"/>
                  </a:lnTo>
                  <a:lnTo>
                    <a:pt x="308601" y="186523"/>
                  </a:lnTo>
                  <a:lnTo>
                    <a:pt x="297554" y="178053"/>
                  </a:lnTo>
                  <a:lnTo>
                    <a:pt x="283182" y="174312"/>
                  </a:lnTo>
                  <a:close/>
                </a:path>
                <a:path w="388765" h="419039">
                  <a:moveTo>
                    <a:pt x="212613" y="140921"/>
                  </a:moveTo>
                  <a:lnTo>
                    <a:pt x="199543" y="143265"/>
                  </a:lnTo>
                  <a:lnTo>
                    <a:pt x="188120" y="150378"/>
                  </a:lnTo>
                  <a:lnTo>
                    <a:pt x="181007" y="162254"/>
                  </a:lnTo>
                  <a:lnTo>
                    <a:pt x="244529" y="162254"/>
                  </a:lnTo>
                  <a:lnTo>
                    <a:pt x="238032" y="151710"/>
                  </a:lnTo>
                  <a:lnTo>
                    <a:pt x="226985" y="144067"/>
                  </a:lnTo>
                  <a:lnTo>
                    <a:pt x="212613" y="140921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14"/>
            <p:cNvSpPr/>
            <p:nvPr/>
          </p:nvSpPr>
          <p:spPr>
            <a:xfrm>
              <a:off x="850900" y="3899058"/>
              <a:ext cx="38099" cy="76041"/>
            </a:xfrm>
            <a:custGeom>
              <a:avLst/>
              <a:gdLst/>
              <a:ahLst/>
              <a:cxnLst/>
              <a:rect l="l" t="t" r="r" b="b"/>
              <a:pathLst>
                <a:path w="38099" h="76041">
                  <a:moveTo>
                    <a:pt x="21771" y="0"/>
                  </a:moveTo>
                  <a:lnTo>
                    <a:pt x="8889" y="3956"/>
                  </a:lnTo>
                  <a:lnTo>
                    <a:pt x="682" y="14927"/>
                  </a:lnTo>
                  <a:lnTo>
                    <a:pt x="0" y="55974"/>
                  </a:lnTo>
                  <a:lnTo>
                    <a:pt x="5749" y="69631"/>
                  </a:lnTo>
                  <a:lnTo>
                    <a:pt x="17105" y="75881"/>
                  </a:lnTo>
                  <a:lnTo>
                    <a:pt x="19049" y="76041"/>
                  </a:lnTo>
                  <a:lnTo>
                    <a:pt x="32016" y="71356"/>
                  </a:lnTo>
                  <a:lnTo>
                    <a:pt x="37949" y="58854"/>
                  </a:lnTo>
                  <a:lnTo>
                    <a:pt x="38099" y="19894"/>
                  </a:lnTo>
                  <a:lnTo>
                    <a:pt x="33648" y="6245"/>
                  </a:lnTo>
                  <a:lnTo>
                    <a:pt x="21771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15"/>
            <p:cNvSpPr/>
            <p:nvPr/>
          </p:nvSpPr>
          <p:spPr>
            <a:xfrm>
              <a:off x="685800" y="4038600"/>
              <a:ext cx="101600" cy="38100"/>
            </a:xfrm>
            <a:custGeom>
              <a:avLst/>
              <a:gdLst/>
              <a:ahLst/>
              <a:cxnLst/>
              <a:rect l="l" t="t" r="r" b="b"/>
              <a:pathLst>
                <a:path w="101600" h="38100">
                  <a:moveTo>
                    <a:pt x="7257" y="0"/>
                  </a:moveTo>
                  <a:lnTo>
                    <a:pt x="0" y="7619"/>
                  </a:lnTo>
                  <a:lnTo>
                    <a:pt x="0" y="30480"/>
                  </a:lnTo>
                  <a:lnTo>
                    <a:pt x="7257" y="38100"/>
                  </a:lnTo>
                  <a:lnTo>
                    <a:pt x="83423" y="38100"/>
                  </a:lnTo>
                  <a:lnTo>
                    <a:pt x="96264" y="33209"/>
                  </a:lnTo>
                  <a:lnTo>
                    <a:pt x="101572" y="20247"/>
                  </a:lnTo>
                  <a:lnTo>
                    <a:pt x="101600" y="19050"/>
                  </a:lnTo>
                  <a:lnTo>
                    <a:pt x="96934" y="5588"/>
                  </a:lnTo>
                  <a:lnTo>
                    <a:pt x="84570" y="27"/>
                  </a:lnTo>
                  <a:lnTo>
                    <a:pt x="7257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16"/>
            <p:cNvSpPr/>
            <p:nvPr/>
          </p:nvSpPr>
          <p:spPr>
            <a:xfrm>
              <a:off x="952500" y="4038600"/>
              <a:ext cx="114115" cy="38099"/>
            </a:xfrm>
            <a:custGeom>
              <a:avLst/>
              <a:gdLst/>
              <a:ahLst/>
              <a:cxnLst/>
              <a:rect l="l" t="t" r="r" b="b"/>
              <a:pathLst>
                <a:path w="114115" h="38099">
                  <a:moveTo>
                    <a:pt x="19708" y="0"/>
                  </a:moveTo>
                  <a:lnTo>
                    <a:pt x="7779" y="4528"/>
                  </a:lnTo>
                  <a:lnTo>
                    <a:pt x="184" y="16598"/>
                  </a:lnTo>
                  <a:lnTo>
                    <a:pt x="0" y="19049"/>
                  </a:lnTo>
                  <a:lnTo>
                    <a:pt x="6047" y="32105"/>
                  </a:lnTo>
                  <a:lnTo>
                    <a:pt x="17916" y="37978"/>
                  </a:lnTo>
                  <a:lnTo>
                    <a:pt x="94593" y="38099"/>
                  </a:lnTo>
                  <a:lnTo>
                    <a:pt x="106520" y="33571"/>
                  </a:lnTo>
                  <a:lnTo>
                    <a:pt x="114115" y="21500"/>
                  </a:lnTo>
                  <a:lnTo>
                    <a:pt x="108882" y="7087"/>
                  </a:lnTo>
                  <a:lnTo>
                    <a:pt x="97905" y="400"/>
                  </a:lnTo>
                  <a:lnTo>
                    <a:pt x="19708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17"/>
            <p:cNvSpPr/>
            <p:nvPr/>
          </p:nvSpPr>
          <p:spPr>
            <a:xfrm>
              <a:off x="931490" y="3926377"/>
              <a:ext cx="92584" cy="70306"/>
            </a:xfrm>
            <a:custGeom>
              <a:avLst/>
              <a:gdLst/>
              <a:ahLst/>
              <a:cxnLst/>
              <a:rect l="l" t="t" r="r" b="b"/>
              <a:pathLst>
                <a:path w="92584" h="70306">
                  <a:moveTo>
                    <a:pt x="70051" y="0"/>
                  </a:moveTo>
                  <a:lnTo>
                    <a:pt x="7612" y="42759"/>
                  </a:lnTo>
                  <a:lnTo>
                    <a:pt x="0" y="50629"/>
                  </a:lnTo>
                  <a:lnTo>
                    <a:pt x="1109" y="61111"/>
                  </a:lnTo>
                  <a:lnTo>
                    <a:pt x="10338" y="69249"/>
                  </a:lnTo>
                  <a:lnTo>
                    <a:pt x="21237" y="70306"/>
                  </a:lnTo>
                  <a:lnTo>
                    <a:pt x="26871" y="67195"/>
                  </a:lnTo>
                  <a:lnTo>
                    <a:pt x="85441" y="29124"/>
                  </a:lnTo>
                  <a:lnTo>
                    <a:pt x="92553" y="19384"/>
                  </a:lnTo>
                  <a:lnTo>
                    <a:pt x="92584" y="9021"/>
                  </a:lnTo>
                  <a:lnTo>
                    <a:pt x="81872" y="360"/>
                  </a:lnTo>
                  <a:lnTo>
                    <a:pt x="70051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18"/>
            <p:cNvSpPr/>
            <p:nvPr/>
          </p:nvSpPr>
          <p:spPr>
            <a:xfrm>
              <a:off x="727059" y="3924300"/>
              <a:ext cx="82421" cy="72861"/>
            </a:xfrm>
            <a:custGeom>
              <a:avLst/>
              <a:gdLst/>
              <a:ahLst/>
              <a:cxnLst/>
              <a:rect l="l" t="t" r="r" b="b"/>
              <a:pathLst>
                <a:path w="82421" h="72861">
                  <a:moveTo>
                    <a:pt x="17356" y="0"/>
                  </a:moveTo>
                  <a:lnTo>
                    <a:pt x="7098" y="0"/>
                  </a:lnTo>
                  <a:lnTo>
                    <a:pt x="3679" y="6927"/>
                  </a:lnTo>
                  <a:lnTo>
                    <a:pt x="0" y="17184"/>
                  </a:lnTo>
                  <a:lnTo>
                    <a:pt x="4381" y="27989"/>
                  </a:lnTo>
                  <a:lnTo>
                    <a:pt x="58387" y="69272"/>
                  </a:lnTo>
                  <a:lnTo>
                    <a:pt x="69300" y="72861"/>
                  </a:lnTo>
                  <a:lnTo>
                    <a:pt x="78291" y="66898"/>
                  </a:lnTo>
                  <a:lnTo>
                    <a:pt x="82421" y="55449"/>
                  </a:lnTo>
                  <a:lnTo>
                    <a:pt x="77377" y="46228"/>
                  </a:lnTo>
                  <a:lnTo>
                    <a:pt x="24212" y="3477"/>
                  </a:lnTo>
                  <a:lnTo>
                    <a:pt x="17356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73" name="object 12"/>
          <p:cNvSpPr txBox="1"/>
          <p:nvPr/>
        </p:nvSpPr>
        <p:spPr>
          <a:xfrm>
            <a:off x="7126898" y="4411810"/>
            <a:ext cx="2761606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45" dirty="0" smtClean="0">
                <a:latin typeface="Arial"/>
                <a:cs typeface="Arial"/>
              </a:rPr>
              <a:t>Доступ к сервисам и приложениям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4" name="object 49"/>
          <p:cNvSpPr/>
          <p:nvPr/>
        </p:nvSpPr>
        <p:spPr>
          <a:xfrm>
            <a:off x="6763226" y="4962400"/>
            <a:ext cx="2032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5486584" y="5076700"/>
            <a:ext cx="1164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bject 8"/>
          <p:cNvSpPr/>
          <p:nvPr/>
        </p:nvSpPr>
        <p:spPr>
          <a:xfrm>
            <a:off x="7050262" y="4843716"/>
            <a:ext cx="3416300" cy="416659"/>
          </a:xfrm>
          <a:custGeom>
            <a:avLst/>
            <a:gdLst/>
            <a:ahLst/>
            <a:cxnLst/>
            <a:rect l="l" t="t" r="r" b="b"/>
            <a:pathLst>
              <a:path w="3416300" h="1181100">
                <a:moveTo>
                  <a:pt x="0" y="0"/>
                </a:moveTo>
                <a:lnTo>
                  <a:pt x="3416300" y="0"/>
                </a:lnTo>
                <a:lnTo>
                  <a:pt x="34163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D9EB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12"/>
          <p:cNvSpPr txBox="1"/>
          <p:nvPr/>
        </p:nvSpPr>
        <p:spPr>
          <a:xfrm>
            <a:off x="7126898" y="4940810"/>
            <a:ext cx="2761606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45" dirty="0" smtClean="0">
                <a:latin typeface="Arial"/>
                <a:cs typeface="Arial"/>
              </a:rPr>
              <a:t>Взаимодействие с партнерами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9985717" y="4866037"/>
            <a:ext cx="378725" cy="421325"/>
            <a:chOff x="587477" y="2273532"/>
            <a:chExt cx="619008" cy="685365"/>
          </a:xfrm>
        </p:grpSpPr>
        <p:sp>
          <p:nvSpPr>
            <p:cNvPr id="79" name="object 25"/>
            <p:cNvSpPr/>
            <p:nvPr/>
          </p:nvSpPr>
          <p:spPr>
            <a:xfrm>
              <a:off x="587477" y="2514600"/>
              <a:ext cx="428522" cy="355600"/>
            </a:xfrm>
            <a:custGeom>
              <a:avLst/>
              <a:gdLst/>
              <a:ahLst/>
              <a:cxnLst/>
              <a:rect l="l" t="t" r="r" b="b"/>
              <a:pathLst>
                <a:path w="428522" h="355600">
                  <a:moveTo>
                    <a:pt x="425881" y="0"/>
                  </a:moveTo>
                  <a:lnTo>
                    <a:pt x="421039" y="0"/>
                  </a:lnTo>
                  <a:lnTo>
                    <a:pt x="418398" y="871"/>
                  </a:lnTo>
                  <a:lnTo>
                    <a:pt x="406077" y="4625"/>
                  </a:lnTo>
                  <a:lnTo>
                    <a:pt x="370219" y="18264"/>
                  </a:lnTo>
                  <a:lnTo>
                    <a:pt x="336307" y="35749"/>
                  </a:lnTo>
                  <a:lnTo>
                    <a:pt x="273616" y="82286"/>
                  </a:lnTo>
                  <a:lnTo>
                    <a:pt x="54824" y="257548"/>
                  </a:lnTo>
                  <a:lnTo>
                    <a:pt x="44828" y="265460"/>
                  </a:lnTo>
                  <a:lnTo>
                    <a:pt x="5656" y="300470"/>
                  </a:lnTo>
                  <a:lnTo>
                    <a:pt x="0" y="322671"/>
                  </a:lnTo>
                  <a:lnTo>
                    <a:pt x="2444" y="331631"/>
                  </a:lnTo>
                  <a:lnTo>
                    <a:pt x="9778" y="343061"/>
                  </a:lnTo>
                  <a:lnTo>
                    <a:pt x="20631" y="350722"/>
                  </a:lnTo>
                  <a:lnTo>
                    <a:pt x="33592" y="353826"/>
                  </a:lnTo>
                  <a:lnTo>
                    <a:pt x="35016" y="354293"/>
                  </a:lnTo>
                  <a:lnTo>
                    <a:pt x="35456" y="355164"/>
                  </a:lnTo>
                  <a:lnTo>
                    <a:pt x="35897" y="355600"/>
                  </a:lnTo>
                  <a:lnTo>
                    <a:pt x="43379" y="352113"/>
                  </a:lnTo>
                  <a:lnTo>
                    <a:pt x="51742" y="349498"/>
                  </a:lnTo>
                  <a:lnTo>
                    <a:pt x="58785" y="344705"/>
                  </a:lnTo>
                  <a:lnTo>
                    <a:pt x="68725" y="336948"/>
                  </a:lnTo>
                  <a:lnTo>
                    <a:pt x="265695" y="178093"/>
                  </a:lnTo>
                  <a:lnTo>
                    <a:pt x="319819" y="135367"/>
                  </a:lnTo>
                  <a:lnTo>
                    <a:pt x="349332" y="110682"/>
                  </a:lnTo>
                  <a:lnTo>
                    <a:pt x="385061" y="74658"/>
                  </a:lnTo>
                  <a:lnTo>
                    <a:pt x="407738" y="43852"/>
                  </a:lnTo>
                  <a:lnTo>
                    <a:pt x="426792" y="10800"/>
                  </a:lnTo>
                  <a:lnTo>
                    <a:pt x="428522" y="7843"/>
                  </a:lnTo>
                  <a:lnTo>
                    <a:pt x="428522" y="3050"/>
                  </a:lnTo>
                  <a:lnTo>
                    <a:pt x="427202" y="1743"/>
                  </a:lnTo>
                  <a:lnTo>
                    <a:pt x="425881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26"/>
            <p:cNvSpPr/>
            <p:nvPr/>
          </p:nvSpPr>
          <p:spPr>
            <a:xfrm>
              <a:off x="749300" y="2273532"/>
              <a:ext cx="457185" cy="685365"/>
            </a:xfrm>
            <a:custGeom>
              <a:avLst/>
              <a:gdLst/>
              <a:ahLst/>
              <a:cxnLst/>
              <a:rect l="l" t="t" r="r" b="b"/>
              <a:pathLst>
                <a:path w="457185" h="685365">
                  <a:moveTo>
                    <a:pt x="71021" y="484706"/>
                  </a:moveTo>
                  <a:lnTo>
                    <a:pt x="887" y="540912"/>
                  </a:lnTo>
                  <a:lnTo>
                    <a:pt x="443" y="543963"/>
                  </a:lnTo>
                  <a:lnTo>
                    <a:pt x="0" y="546577"/>
                  </a:lnTo>
                  <a:lnTo>
                    <a:pt x="0" y="584712"/>
                  </a:lnTo>
                  <a:lnTo>
                    <a:pt x="1136" y="600284"/>
                  </a:lnTo>
                  <a:lnTo>
                    <a:pt x="15657" y="640857"/>
                  </a:lnTo>
                  <a:lnTo>
                    <a:pt x="44013" y="669834"/>
                  </a:lnTo>
                  <a:lnTo>
                    <a:pt x="82564" y="684148"/>
                  </a:lnTo>
                  <a:lnTo>
                    <a:pt x="241954" y="685365"/>
                  </a:lnTo>
                  <a:lnTo>
                    <a:pt x="363096" y="685131"/>
                  </a:lnTo>
                  <a:lnTo>
                    <a:pt x="404517" y="675174"/>
                  </a:lnTo>
                  <a:lnTo>
                    <a:pt x="424533" y="661603"/>
                  </a:lnTo>
                  <a:lnTo>
                    <a:pt x="228600" y="661603"/>
                  </a:lnTo>
                  <a:lnTo>
                    <a:pt x="214456" y="658742"/>
                  </a:lnTo>
                  <a:lnTo>
                    <a:pt x="203108" y="650943"/>
                  </a:lnTo>
                  <a:lnTo>
                    <a:pt x="195754" y="639379"/>
                  </a:lnTo>
                  <a:lnTo>
                    <a:pt x="196598" y="621578"/>
                  </a:lnTo>
                  <a:lnTo>
                    <a:pt x="201428" y="607987"/>
                  </a:lnTo>
                  <a:lnTo>
                    <a:pt x="209462" y="598608"/>
                  </a:lnTo>
                  <a:lnTo>
                    <a:pt x="219919" y="593439"/>
                  </a:lnTo>
                  <a:lnTo>
                    <a:pt x="456988" y="593439"/>
                  </a:lnTo>
                  <a:lnTo>
                    <a:pt x="457012" y="567491"/>
                  </a:lnTo>
                  <a:lnTo>
                    <a:pt x="73684" y="567491"/>
                  </a:lnTo>
                  <a:lnTo>
                    <a:pt x="71909" y="565747"/>
                  </a:lnTo>
                  <a:lnTo>
                    <a:pt x="71909" y="489063"/>
                  </a:lnTo>
                  <a:lnTo>
                    <a:pt x="71465" y="487321"/>
                  </a:lnTo>
                  <a:lnTo>
                    <a:pt x="71021" y="484706"/>
                  </a:lnTo>
                  <a:close/>
                </a:path>
                <a:path w="457185" h="685365">
                  <a:moveTo>
                    <a:pt x="456988" y="593439"/>
                  </a:moveTo>
                  <a:lnTo>
                    <a:pt x="219919" y="593439"/>
                  </a:lnTo>
                  <a:lnTo>
                    <a:pt x="236918" y="595051"/>
                  </a:lnTo>
                  <a:lnTo>
                    <a:pt x="250023" y="600786"/>
                  </a:lnTo>
                  <a:lnTo>
                    <a:pt x="258983" y="609758"/>
                  </a:lnTo>
                  <a:lnTo>
                    <a:pt x="263551" y="621085"/>
                  </a:lnTo>
                  <a:lnTo>
                    <a:pt x="261391" y="637117"/>
                  </a:lnTo>
                  <a:lnTo>
                    <a:pt x="254792" y="649452"/>
                  </a:lnTo>
                  <a:lnTo>
                    <a:pt x="244754" y="657687"/>
                  </a:lnTo>
                  <a:lnTo>
                    <a:pt x="232276" y="661420"/>
                  </a:lnTo>
                  <a:lnTo>
                    <a:pt x="228600" y="661603"/>
                  </a:lnTo>
                  <a:lnTo>
                    <a:pt x="424533" y="661603"/>
                  </a:lnTo>
                  <a:lnTo>
                    <a:pt x="450683" y="625453"/>
                  </a:lnTo>
                  <a:lnTo>
                    <a:pt x="456909" y="598608"/>
                  </a:lnTo>
                  <a:lnTo>
                    <a:pt x="456988" y="593439"/>
                  </a:lnTo>
                  <a:close/>
                </a:path>
                <a:path w="457185" h="685365">
                  <a:moveTo>
                    <a:pt x="457185" y="164898"/>
                  </a:moveTo>
                  <a:lnTo>
                    <a:pt x="383959" y="164898"/>
                  </a:lnTo>
                  <a:lnTo>
                    <a:pt x="385734" y="166642"/>
                  </a:lnTo>
                  <a:lnTo>
                    <a:pt x="385734" y="565747"/>
                  </a:lnTo>
                  <a:lnTo>
                    <a:pt x="383515" y="567491"/>
                  </a:lnTo>
                  <a:lnTo>
                    <a:pt x="457012" y="567491"/>
                  </a:lnTo>
                  <a:lnTo>
                    <a:pt x="457125" y="444714"/>
                  </a:lnTo>
                  <a:lnTo>
                    <a:pt x="457185" y="164898"/>
                  </a:lnTo>
                  <a:close/>
                </a:path>
                <a:path w="457185" h="685365">
                  <a:moveTo>
                    <a:pt x="271274" y="0"/>
                  </a:moveTo>
                  <a:lnTo>
                    <a:pt x="96766" y="202"/>
                  </a:lnTo>
                  <a:lnTo>
                    <a:pt x="57929" y="8268"/>
                  </a:lnTo>
                  <a:lnTo>
                    <a:pt x="24885" y="31566"/>
                  </a:lnTo>
                  <a:lnTo>
                    <a:pt x="5062" y="65819"/>
                  </a:lnTo>
                  <a:lnTo>
                    <a:pt x="65" y="164898"/>
                  </a:lnTo>
                  <a:lnTo>
                    <a:pt x="0" y="348173"/>
                  </a:lnTo>
                  <a:lnTo>
                    <a:pt x="3107" y="354866"/>
                  </a:lnTo>
                  <a:lnTo>
                    <a:pt x="6658" y="352253"/>
                  </a:lnTo>
                  <a:lnTo>
                    <a:pt x="56348" y="312612"/>
                  </a:lnTo>
                  <a:lnTo>
                    <a:pt x="65250" y="305632"/>
                  </a:lnTo>
                  <a:lnTo>
                    <a:pt x="70577" y="301710"/>
                  </a:lnTo>
                  <a:lnTo>
                    <a:pt x="71909" y="297789"/>
                  </a:lnTo>
                  <a:lnTo>
                    <a:pt x="71909" y="166206"/>
                  </a:lnTo>
                  <a:lnTo>
                    <a:pt x="73240" y="164898"/>
                  </a:lnTo>
                  <a:lnTo>
                    <a:pt x="457185" y="164898"/>
                  </a:lnTo>
                  <a:lnTo>
                    <a:pt x="457113" y="93196"/>
                  </a:lnTo>
                  <a:lnTo>
                    <a:pt x="447614" y="53173"/>
                  </a:lnTo>
                  <a:lnTo>
                    <a:pt x="421835" y="21183"/>
                  </a:lnTo>
                  <a:lnTo>
                    <a:pt x="384328" y="2846"/>
                  </a:lnTo>
                  <a:lnTo>
                    <a:pt x="369991" y="547"/>
                  </a:lnTo>
                  <a:lnTo>
                    <a:pt x="271274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81" name="object 49"/>
          <p:cNvSpPr/>
          <p:nvPr/>
        </p:nvSpPr>
        <p:spPr>
          <a:xfrm>
            <a:off x="6763226" y="5518883"/>
            <a:ext cx="2032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486584" y="5633183"/>
            <a:ext cx="1164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8"/>
          <p:cNvSpPr/>
          <p:nvPr/>
        </p:nvSpPr>
        <p:spPr>
          <a:xfrm>
            <a:off x="7050262" y="5400199"/>
            <a:ext cx="3416300" cy="416659"/>
          </a:xfrm>
          <a:custGeom>
            <a:avLst/>
            <a:gdLst/>
            <a:ahLst/>
            <a:cxnLst/>
            <a:rect l="l" t="t" r="r" b="b"/>
            <a:pathLst>
              <a:path w="3416300" h="1181100">
                <a:moveTo>
                  <a:pt x="0" y="0"/>
                </a:moveTo>
                <a:lnTo>
                  <a:pt x="3416300" y="0"/>
                </a:lnTo>
                <a:lnTo>
                  <a:pt x="34163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D9EB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12"/>
          <p:cNvSpPr txBox="1"/>
          <p:nvPr/>
        </p:nvSpPr>
        <p:spPr>
          <a:xfrm>
            <a:off x="7126898" y="5497293"/>
            <a:ext cx="2761606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45" dirty="0" smtClean="0">
                <a:latin typeface="Arial"/>
                <a:cs typeface="Arial"/>
              </a:rPr>
              <a:t>Транзакции и платежи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10071406" y="5441865"/>
            <a:ext cx="365044" cy="392977"/>
            <a:chOff x="11001456" y="3937000"/>
            <a:chExt cx="555543" cy="545377"/>
          </a:xfrm>
        </p:grpSpPr>
        <p:sp>
          <p:nvSpPr>
            <p:cNvPr id="86" name="object 36"/>
            <p:cNvSpPr/>
            <p:nvPr/>
          </p:nvSpPr>
          <p:spPr>
            <a:xfrm>
              <a:off x="11001456" y="3937000"/>
              <a:ext cx="555543" cy="419100"/>
            </a:xfrm>
            <a:custGeom>
              <a:avLst/>
              <a:gdLst/>
              <a:ahLst/>
              <a:cxnLst/>
              <a:rect l="l" t="t" r="r" b="b"/>
              <a:pathLst>
                <a:path w="555543" h="419100">
                  <a:moveTo>
                    <a:pt x="37354" y="125545"/>
                  </a:moveTo>
                  <a:lnTo>
                    <a:pt x="11412" y="125612"/>
                  </a:lnTo>
                  <a:lnTo>
                    <a:pt x="1231" y="131172"/>
                  </a:lnTo>
                  <a:lnTo>
                    <a:pt x="0" y="144040"/>
                  </a:lnTo>
                  <a:lnTo>
                    <a:pt x="60766" y="403676"/>
                  </a:lnTo>
                  <a:lnTo>
                    <a:pt x="68729" y="414901"/>
                  </a:lnTo>
                  <a:lnTo>
                    <a:pt x="81213" y="419100"/>
                  </a:lnTo>
                  <a:lnTo>
                    <a:pt x="347149" y="418901"/>
                  </a:lnTo>
                  <a:lnTo>
                    <a:pt x="359049" y="413056"/>
                  </a:lnTo>
                  <a:lnTo>
                    <a:pt x="365494" y="400605"/>
                  </a:lnTo>
                  <a:lnTo>
                    <a:pt x="376358" y="354481"/>
                  </a:lnTo>
                  <a:lnTo>
                    <a:pt x="318367" y="354481"/>
                  </a:lnTo>
                  <a:lnTo>
                    <a:pt x="107175" y="354355"/>
                  </a:lnTo>
                  <a:lnTo>
                    <a:pt x="56977" y="138559"/>
                  </a:lnTo>
                  <a:lnTo>
                    <a:pt x="48906" y="128309"/>
                  </a:lnTo>
                  <a:lnTo>
                    <a:pt x="37354" y="125545"/>
                  </a:lnTo>
                  <a:close/>
                </a:path>
                <a:path w="555543" h="419100">
                  <a:moveTo>
                    <a:pt x="547422" y="0"/>
                  </a:moveTo>
                  <a:lnTo>
                    <a:pt x="416836" y="384"/>
                  </a:lnTo>
                  <a:lnTo>
                    <a:pt x="365483" y="147716"/>
                  </a:lnTo>
                  <a:lnTo>
                    <a:pt x="318367" y="354481"/>
                  </a:lnTo>
                  <a:lnTo>
                    <a:pt x="376358" y="354481"/>
                  </a:lnTo>
                  <a:lnTo>
                    <a:pt x="420717" y="166160"/>
                  </a:lnTo>
                  <a:lnTo>
                    <a:pt x="445105" y="64618"/>
                  </a:lnTo>
                  <a:lnTo>
                    <a:pt x="539867" y="64603"/>
                  </a:lnTo>
                  <a:lnTo>
                    <a:pt x="550678" y="58357"/>
                  </a:lnTo>
                  <a:lnTo>
                    <a:pt x="555543" y="44310"/>
                  </a:lnTo>
                  <a:lnTo>
                    <a:pt x="555543" y="7385"/>
                  </a:lnTo>
                  <a:lnTo>
                    <a:pt x="547422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37"/>
            <p:cNvSpPr/>
            <p:nvPr/>
          </p:nvSpPr>
          <p:spPr>
            <a:xfrm>
              <a:off x="11074400" y="4396290"/>
              <a:ext cx="87637" cy="86087"/>
            </a:xfrm>
            <a:custGeom>
              <a:avLst/>
              <a:gdLst/>
              <a:ahLst/>
              <a:cxnLst/>
              <a:rect l="l" t="t" r="r" b="b"/>
              <a:pathLst>
                <a:path w="87637" h="86087">
                  <a:moveTo>
                    <a:pt x="30939" y="0"/>
                  </a:moveTo>
                  <a:lnTo>
                    <a:pt x="18535" y="6241"/>
                  </a:lnTo>
                  <a:lnTo>
                    <a:pt x="8741" y="15884"/>
                  </a:lnTo>
                  <a:lnTo>
                    <a:pt x="2311" y="28175"/>
                  </a:lnTo>
                  <a:lnTo>
                    <a:pt x="0" y="42359"/>
                  </a:lnTo>
                  <a:lnTo>
                    <a:pt x="398" y="48303"/>
                  </a:lnTo>
                  <a:lnTo>
                    <a:pt x="35817" y="84498"/>
                  </a:lnTo>
                  <a:lnTo>
                    <a:pt x="52395" y="86087"/>
                  </a:lnTo>
                  <a:lnTo>
                    <a:pt x="64133" y="81960"/>
                  </a:lnTo>
                  <a:lnTo>
                    <a:pt x="74085" y="74321"/>
                  </a:lnTo>
                  <a:lnTo>
                    <a:pt x="81691" y="63335"/>
                  </a:lnTo>
                  <a:lnTo>
                    <a:pt x="86394" y="49165"/>
                  </a:lnTo>
                  <a:lnTo>
                    <a:pt x="87637" y="31976"/>
                  </a:lnTo>
                  <a:lnTo>
                    <a:pt x="82971" y="20991"/>
                  </a:lnTo>
                  <a:lnTo>
                    <a:pt x="74916" y="11782"/>
                  </a:lnTo>
                  <a:lnTo>
                    <a:pt x="63524" y="4868"/>
                  </a:lnTo>
                  <a:lnTo>
                    <a:pt x="48848" y="767"/>
                  </a:lnTo>
                  <a:lnTo>
                    <a:pt x="30939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38"/>
            <p:cNvSpPr/>
            <p:nvPr/>
          </p:nvSpPr>
          <p:spPr>
            <a:xfrm>
              <a:off x="11277600" y="4395209"/>
              <a:ext cx="76178" cy="86608"/>
            </a:xfrm>
            <a:custGeom>
              <a:avLst/>
              <a:gdLst/>
              <a:ahLst/>
              <a:cxnLst/>
              <a:rect l="l" t="t" r="r" b="b"/>
              <a:pathLst>
                <a:path w="76178" h="86608">
                  <a:moveTo>
                    <a:pt x="29989" y="0"/>
                  </a:moveTo>
                  <a:lnTo>
                    <a:pt x="18069" y="5621"/>
                  </a:lnTo>
                  <a:lnTo>
                    <a:pt x="8564" y="15358"/>
                  </a:lnTo>
                  <a:lnTo>
                    <a:pt x="2274" y="28276"/>
                  </a:lnTo>
                  <a:lnTo>
                    <a:pt x="0" y="43440"/>
                  </a:lnTo>
                  <a:lnTo>
                    <a:pt x="58" y="45915"/>
                  </a:lnTo>
                  <a:lnTo>
                    <a:pt x="18345" y="79558"/>
                  </a:lnTo>
                  <a:lnTo>
                    <a:pt x="47203" y="86608"/>
                  </a:lnTo>
                  <a:lnTo>
                    <a:pt x="58756" y="80725"/>
                  </a:lnTo>
                  <a:lnTo>
                    <a:pt x="67940" y="70790"/>
                  </a:lnTo>
                  <a:lnTo>
                    <a:pt x="73999" y="57598"/>
                  </a:lnTo>
                  <a:lnTo>
                    <a:pt x="76178" y="41943"/>
                  </a:lnTo>
                  <a:lnTo>
                    <a:pt x="73855" y="28326"/>
                  </a:lnTo>
                  <a:lnTo>
                    <a:pt x="67851" y="16589"/>
                  </a:lnTo>
                  <a:lnTo>
                    <a:pt x="58389" y="7466"/>
                  </a:lnTo>
                  <a:lnTo>
                    <a:pt x="45693" y="1692"/>
                  </a:lnTo>
                  <a:lnTo>
                    <a:pt x="29989" y="0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39"/>
            <p:cNvSpPr/>
            <p:nvPr/>
          </p:nvSpPr>
          <p:spPr>
            <a:xfrm>
              <a:off x="11113383" y="4038600"/>
              <a:ext cx="202299" cy="228597"/>
            </a:xfrm>
            <a:custGeom>
              <a:avLst/>
              <a:gdLst/>
              <a:ahLst/>
              <a:cxnLst/>
              <a:rect l="l" t="t" r="r" b="b"/>
              <a:pathLst>
                <a:path w="202299" h="228597">
                  <a:moveTo>
                    <a:pt x="100716" y="0"/>
                  </a:moveTo>
                  <a:lnTo>
                    <a:pt x="60607" y="8990"/>
                  </a:lnTo>
                  <a:lnTo>
                    <a:pt x="28352" y="33438"/>
                  </a:lnTo>
                  <a:lnTo>
                    <a:pt x="6879" y="69560"/>
                  </a:lnTo>
                  <a:lnTo>
                    <a:pt x="0" y="98259"/>
                  </a:lnTo>
                  <a:lnTo>
                    <a:pt x="562" y="115499"/>
                  </a:lnTo>
                  <a:lnTo>
                    <a:pt x="10975" y="162461"/>
                  </a:lnTo>
                  <a:lnTo>
                    <a:pt x="32563" y="197873"/>
                  </a:lnTo>
                  <a:lnTo>
                    <a:pt x="74724" y="224882"/>
                  </a:lnTo>
                  <a:lnTo>
                    <a:pt x="99984" y="228597"/>
                  </a:lnTo>
                  <a:lnTo>
                    <a:pt x="113705" y="227575"/>
                  </a:lnTo>
                  <a:lnTo>
                    <a:pt x="151100" y="213280"/>
                  </a:lnTo>
                  <a:lnTo>
                    <a:pt x="169821" y="197510"/>
                  </a:lnTo>
                  <a:lnTo>
                    <a:pt x="92523" y="197510"/>
                  </a:lnTo>
                  <a:lnTo>
                    <a:pt x="87605" y="192024"/>
                  </a:lnTo>
                  <a:lnTo>
                    <a:pt x="87605" y="164592"/>
                  </a:lnTo>
                  <a:lnTo>
                    <a:pt x="63026" y="164592"/>
                  </a:lnTo>
                  <a:lnTo>
                    <a:pt x="58108" y="159105"/>
                  </a:lnTo>
                  <a:lnTo>
                    <a:pt x="58129" y="144451"/>
                  </a:lnTo>
                  <a:lnTo>
                    <a:pt x="63026" y="138988"/>
                  </a:lnTo>
                  <a:lnTo>
                    <a:pt x="116732" y="138988"/>
                  </a:lnTo>
                  <a:lnTo>
                    <a:pt x="117102" y="126187"/>
                  </a:lnTo>
                  <a:lnTo>
                    <a:pt x="77774" y="126187"/>
                  </a:lnTo>
                  <a:lnTo>
                    <a:pt x="64694" y="121269"/>
                  </a:lnTo>
                  <a:lnTo>
                    <a:pt x="58336" y="109209"/>
                  </a:lnTo>
                  <a:lnTo>
                    <a:pt x="58110" y="82295"/>
                  </a:lnTo>
                  <a:lnTo>
                    <a:pt x="62665" y="69228"/>
                  </a:lnTo>
                  <a:lnTo>
                    <a:pt x="74525" y="62431"/>
                  </a:lnTo>
                  <a:lnTo>
                    <a:pt x="87605" y="62179"/>
                  </a:lnTo>
                  <a:lnTo>
                    <a:pt x="87605" y="38404"/>
                  </a:lnTo>
                  <a:lnTo>
                    <a:pt x="92523" y="32918"/>
                  </a:lnTo>
                  <a:lnTo>
                    <a:pt x="171628" y="32918"/>
                  </a:lnTo>
                  <a:lnTo>
                    <a:pt x="163303" y="24505"/>
                  </a:lnTo>
                  <a:lnTo>
                    <a:pt x="128786" y="4472"/>
                  </a:lnTo>
                  <a:lnTo>
                    <a:pt x="102275" y="13"/>
                  </a:lnTo>
                  <a:lnTo>
                    <a:pt x="100716" y="0"/>
                  </a:lnTo>
                  <a:close/>
                </a:path>
                <a:path w="202299" h="228597">
                  <a:moveTo>
                    <a:pt x="171628" y="32918"/>
                  </a:moveTo>
                  <a:lnTo>
                    <a:pt x="105632" y="32918"/>
                  </a:lnTo>
                  <a:lnTo>
                    <a:pt x="112186" y="38404"/>
                  </a:lnTo>
                  <a:lnTo>
                    <a:pt x="112186" y="62179"/>
                  </a:lnTo>
                  <a:lnTo>
                    <a:pt x="135129" y="62179"/>
                  </a:lnTo>
                  <a:lnTo>
                    <a:pt x="141683" y="67665"/>
                  </a:lnTo>
                  <a:lnTo>
                    <a:pt x="141679" y="82300"/>
                  </a:lnTo>
                  <a:lnTo>
                    <a:pt x="135129" y="89611"/>
                  </a:lnTo>
                  <a:lnTo>
                    <a:pt x="81421" y="89611"/>
                  </a:lnTo>
                  <a:lnTo>
                    <a:pt x="81051" y="100583"/>
                  </a:lnTo>
                  <a:lnTo>
                    <a:pt x="120380" y="100583"/>
                  </a:lnTo>
                  <a:lnTo>
                    <a:pt x="133705" y="105142"/>
                  </a:lnTo>
                  <a:lnTo>
                    <a:pt x="141180" y="116433"/>
                  </a:lnTo>
                  <a:lnTo>
                    <a:pt x="141674" y="144475"/>
                  </a:lnTo>
                  <a:lnTo>
                    <a:pt x="136814" y="157106"/>
                  </a:lnTo>
                  <a:lnTo>
                    <a:pt x="124870" y="164119"/>
                  </a:lnTo>
                  <a:lnTo>
                    <a:pt x="112186" y="164592"/>
                  </a:lnTo>
                  <a:lnTo>
                    <a:pt x="112186" y="192024"/>
                  </a:lnTo>
                  <a:lnTo>
                    <a:pt x="105632" y="197510"/>
                  </a:lnTo>
                  <a:lnTo>
                    <a:pt x="169821" y="197510"/>
                  </a:lnTo>
                  <a:lnTo>
                    <a:pt x="193742" y="159756"/>
                  </a:lnTo>
                  <a:lnTo>
                    <a:pt x="202299" y="115499"/>
                  </a:lnTo>
                  <a:lnTo>
                    <a:pt x="201385" y="99865"/>
                  </a:lnTo>
                  <a:lnTo>
                    <a:pt x="188599" y="57460"/>
                  </a:lnTo>
                  <a:lnTo>
                    <a:pt x="172922" y="34226"/>
                  </a:lnTo>
                  <a:lnTo>
                    <a:pt x="171628" y="32918"/>
                  </a:lnTo>
                  <a:close/>
                </a:path>
              </a:pathLst>
            </a:custGeom>
            <a:solidFill>
              <a:srgbClr val="AA113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90" name="object 3"/>
          <p:cNvSpPr/>
          <p:nvPr/>
        </p:nvSpPr>
        <p:spPr>
          <a:xfrm flipV="1">
            <a:off x="823700" y="3655703"/>
            <a:ext cx="10813110" cy="45719"/>
          </a:xfrm>
          <a:custGeom>
            <a:avLst/>
            <a:gdLst/>
            <a:ahLst/>
            <a:cxnLst/>
            <a:rect l="l" t="t" r="r" b="b"/>
            <a:pathLst>
              <a:path w="8136889">
                <a:moveTo>
                  <a:pt x="0" y="0"/>
                </a:moveTo>
                <a:lnTo>
                  <a:pt x="8136889" y="0"/>
                </a:lnTo>
              </a:path>
            </a:pathLst>
          </a:custGeom>
          <a:ln w="12192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91" name="TextBox 90"/>
          <p:cNvSpPr txBox="1"/>
          <p:nvPr/>
        </p:nvSpPr>
        <p:spPr>
          <a:xfrm>
            <a:off x="11477767" y="236396"/>
            <a:ext cx="4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40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3541903" y="4294088"/>
            <a:ext cx="2324587" cy="177425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806308" y="4260508"/>
            <a:ext cx="2319982" cy="177425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3"/>
          <p:cNvSpPr/>
          <p:nvPr/>
        </p:nvSpPr>
        <p:spPr>
          <a:xfrm flipV="1">
            <a:off x="816513" y="844857"/>
            <a:ext cx="10813110" cy="45719"/>
          </a:xfrm>
          <a:custGeom>
            <a:avLst/>
            <a:gdLst/>
            <a:ahLst/>
            <a:cxnLst/>
            <a:rect l="l" t="t" r="r" b="b"/>
            <a:pathLst>
              <a:path w="8136889">
                <a:moveTo>
                  <a:pt x="0" y="0"/>
                </a:moveTo>
                <a:lnTo>
                  <a:pt x="813688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3" name="object 20"/>
          <p:cNvSpPr txBox="1"/>
          <p:nvPr/>
        </p:nvSpPr>
        <p:spPr>
          <a:xfrm>
            <a:off x="741596" y="300906"/>
            <a:ext cx="10045065" cy="4525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lang="ru-RU" sz="2400" spc="-3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Преимущества платформенной экономики над традиционной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741596" y="1465560"/>
            <a:ext cx="1810573" cy="11629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</a:pPr>
            <a:r>
              <a:rPr lang="ru-RU" sz="1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Традиционная</a:t>
            </a:r>
            <a:r>
              <a:rPr sz="18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бизнес модель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3070092" y="2403692"/>
            <a:ext cx="1173496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4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Производство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4605071" y="2403692"/>
            <a:ext cx="107001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Дистрибуция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6098487" y="2403692"/>
            <a:ext cx="9816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3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Маркетинг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7578938" y="2403692"/>
            <a:ext cx="85979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-1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Клиент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8"/>
          <p:cNvSpPr/>
          <p:nvPr/>
        </p:nvSpPr>
        <p:spPr>
          <a:xfrm>
            <a:off x="3211285" y="1324769"/>
            <a:ext cx="5232400" cy="100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104780" y="1826419"/>
            <a:ext cx="551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51939" y="1803123"/>
            <a:ext cx="551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27847" y="1826419"/>
            <a:ext cx="551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8"/>
          <p:cNvSpPr txBox="1"/>
          <p:nvPr/>
        </p:nvSpPr>
        <p:spPr>
          <a:xfrm>
            <a:off x="9501987" y="1482542"/>
            <a:ext cx="2087245" cy="92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marR="12700" indent="-444500" algn="ctr">
              <a:lnSpc>
                <a:spcPts val="1900"/>
              </a:lnSpc>
            </a:pPr>
            <a:r>
              <a:rPr lang="ru-RU" sz="1600" i="1" spc="-8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Создание </a:t>
            </a: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стоимости</a:t>
            </a:r>
          </a:p>
          <a:p>
            <a:pPr marL="457200" marR="12700" indent="-444500" algn="ctr">
              <a:lnSpc>
                <a:spcPts val="1900"/>
              </a:lnSpc>
            </a:pP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является </a:t>
            </a:r>
            <a:r>
              <a:rPr lang="ru-RU" sz="1600" i="1" spc="-8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линейным </a:t>
            </a: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и</a:t>
            </a:r>
          </a:p>
          <a:p>
            <a:pPr marL="457200" marR="12700" indent="-444500" algn="ctr">
              <a:lnSpc>
                <a:spcPts val="1900"/>
              </a:lnSpc>
            </a:pP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односторонним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926724" y="1704066"/>
            <a:ext cx="1490028" cy="35880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6"/>
          <p:cNvSpPr txBox="1"/>
          <p:nvPr/>
        </p:nvSpPr>
        <p:spPr>
          <a:xfrm>
            <a:off x="741596" y="4040448"/>
            <a:ext cx="1810573" cy="11629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</a:pPr>
            <a:r>
              <a:rPr lang="ru-RU" sz="1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Платформенная бизнес модель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1537541" y="4831689"/>
            <a:ext cx="2268392" cy="35880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11"/>
          <p:cNvSpPr txBox="1"/>
          <p:nvPr/>
        </p:nvSpPr>
        <p:spPr>
          <a:xfrm>
            <a:off x="5366533" y="6145286"/>
            <a:ext cx="103505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3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Платформа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9293837" y="4508726"/>
            <a:ext cx="2324100" cy="953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 algn="ctr">
              <a:lnSpc>
                <a:spcPts val="1900"/>
              </a:lnSpc>
            </a:pPr>
            <a:r>
              <a:rPr lang="ru-RU" sz="1600" i="1" spc="-8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Создание </a:t>
            </a: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стоимости</a:t>
            </a:r>
          </a:p>
          <a:p>
            <a:pPr marL="469900" marR="12700" indent="-457200" algn="ctr">
              <a:lnSpc>
                <a:spcPts val="1900"/>
              </a:lnSpc>
            </a:pP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является</a:t>
            </a:r>
          </a:p>
          <a:p>
            <a:pPr marL="469900" marR="12700" indent="-457200" algn="ctr">
              <a:lnSpc>
                <a:spcPts val="1900"/>
              </a:lnSpc>
            </a:pP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непрерывным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object 3"/>
          <p:cNvSpPr/>
          <p:nvPr/>
        </p:nvSpPr>
        <p:spPr>
          <a:xfrm>
            <a:off x="5367293" y="4988618"/>
            <a:ext cx="971377" cy="1175658"/>
          </a:xfrm>
          <a:prstGeom prst="rect">
            <a:avLst/>
          </a:prstGeom>
          <a:blipFill>
            <a:blip r:embed="rId3" cstate="print"/>
            <a:srcRect/>
            <a:stretch>
              <a:fillRect l="-1" t="-63592" r="-336678" b="-63259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4565535" y="3212914"/>
            <a:ext cx="3065904" cy="3743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lnSpc>
                <a:spcPts val="1900"/>
              </a:lnSpc>
            </a:pPr>
            <a:r>
              <a:rPr lang="ru-RU" sz="1600" i="1" spc="-8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Элементы обмена ценностями 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object 30"/>
          <p:cNvSpPr txBox="1"/>
          <p:nvPr/>
        </p:nvSpPr>
        <p:spPr>
          <a:xfrm>
            <a:off x="2790729" y="4800443"/>
            <a:ext cx="1719892" cy="4029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995">
              <a:lnSpc>
                <a:spcPct val="100000"/>
              </a:lnSpc>
            </a:pPr>
            <a:r>
              <a:rPr lang="ru-RU" sz="1500" spc="-5" dirty="0" smtClean="0">
                <a:solidFill>
                  <a:srgbClr val="666366"/>
                </a:solidFill>
                <a:latin typeface="Arial"/>
                <a:cs typeface="Arial"/>
              </a:rPr>
              <a:t>Производители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40"/>
          <p:cNvSpPr/>
          <p:nvPr/>
        </p:nvSpPr>
        <p:spPr>
          <a:xfrm>
            <a:off x="3211285" y="4040448"/>
            <a:ext cx="893495" cy="725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22"/>
          <p:cNvSpPr/>
          <p:nvPr/>
        </p:nvSpPr>
        <p:spPr>
          <a:xfrm>
            <a:off x="7465788" y="4095058"/>
            <a:ext cx="1089985" cy="74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30"/>
          <p:cNvSpPr txBox="1"/>
          <p:nvPr/>
        </p:nvSpPr>
        <p:spPr>
          <a:xfrm>
            <a:off x="7082802" y="4848161"/>
            <a:ext cx="1719892" cy="4029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995" algn="ctr">
              <a:lnSpc>
                <a:spcPct val="100000"/>
              </a:lnSpc>
            </a:pPr>
            <a:r>
              <a:rPr lang="ru-RU" sz="1500" spc="-5" dirty="0" smtClean="0">
                <a:solidFill>
                  <a:srgbClr val="666366"/>
                </a:solidFill>
                <a:latin typeface="Arial"/>
                <a:cs typeface="Arial"/>
              </a:rPr>
              <a:t>Клиенты</a:t>
            </a:r>
            <a:endParaRPr sz="800" dirty="0">
              <a:latin typeface="Arial"/>
              <a:cs typeface="Arial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4196908" y="3833016"/>
            <a:ext cx="1169625" cy="2860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338670" y="3827584"/>
            <a:ext cx="1147010" cy="2781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3522626" y="5236950"/>
            <a:ext cx="19277" cy="657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43" idx="6"/>
          </p:cNvCxnSpPr>
          <p:nvPr/>
        </p:nvCxnSpPr>
        <p:spPr>
          <a:xfrm flipV="1">
            <a:off x="8105218" y="5147638"/>
            <a:ext cx="21072" cy="10537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5825987" y="4939738"/>
            <a:ext cx="1497" cy="18053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Картинки по запросу servi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98" y="3659490"/>
            <a:ext cx="1434680" cy="5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3"/>
          <p:cNvSpPr/>
          <p:nvPr/>
        </p:nvSpPr>
        <p:spPr>
          <a:xfrm flipV="1">
            <a:off x="691932" y="2918518"/>
            <a:ext cx="10813110" cy="45719"/>
          </a:xfrm>
          <a:custGeom>
            <a:avLst/>
            <a:gdLst/>
            <a:ahLst/>
            <a:cxnLst/>
            <a:rect l="l" t="t" r="r" b="b"/>
            <a:pathLst>
              <a:path w="8136889">
                <a:moveTo>
                  <a:pt x="0" y="0"/>
                </a:moveTo>
                <a:lnTo>
                  <a:pt x="8136889" y="0"/>
                </a:lnTo>
              </a:path>
            </a:pathLst>
          </a:custGeom>
          <a:ln w="12192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61" name="TextBox 60"/>
          <p:cNvSpPr txBox="1"/>
          <p:nvPr/>
        </p:nvSpPr>
        <p:spPr>
          <a:xfrm>
            <a:off x="11477767" y="236396"/>
            <a:ext cx="4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4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 flipV="1">
            <a:off x="816513" y="844857"/>
            <a:ext cx="10813110" cy="45719"/>
          </a:xfrm>
          <a:custGeom>
            <a:avLst/>
            <a:gdLst/>
            <a:ahLst/>
            <a:cxnLst/>
            <a:rect l="l" t="t" r="r" b="b"/>
            <a:pathLst>
              <a:path w="8136889">
                <a:moveTo>
                  <a:pt x="0" y="0"/>
                </a:moveTo>
                <a:lnTo>
                  <a:pt x="813688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3" name="object 20"/>
          <p:cNvSpPr txBox="1"/>
          <p:nvPr/>
        </p:nvSpPr>
        <p:spPr>
          <a:xfrm>
            <a:off x="741596" y="300906"/>
            <a:ext cx="10045065" cy="4525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lang="ru-RU" sz="2400" spc="-3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Примеры отраслевых цифровых платформ и их ценность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797" y="1392072"/>
            <a:ext cx="1828800" cy="464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Торговля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9678" y="1392072"/>
            <a:ext cx="1828800" cy="464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Образование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31559" y="1392072"/>
            <a:ext cx="1828800" cy="464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Здравоохранение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3440" y="1392072"/>
            <a:ext cx="1828800" cy="464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Промышленность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35321" y="1392072"/>
            <a:ext cx="1828800" cy="464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Медиа</a:t>
            </a:r>
            <a:endParaRPr lang="ru-RU" sz="1600" dirty="0"/>
          </a:p>
        </p:txBody>
      </p:sp>
      <p:pic>
        <p:nvPicPr>
          <p:cNvPr id="3074" name="Picture 2" descr="Картинки по запросу aliba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8" y="2185670"/>
            <a:ext cx="941609" cy="6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661313" y="1214651"/>
            <a:ext cx="0" cy="514520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Картинки по запросу amaz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5" b="35665"/>
          <a:stretch/>
        </p:blipFill>
        <p:spPr bwMode="auto">
          <a:xfrm>
            <a:off x="1399465" y="2325252"/>
            <a:ext cx="1159490" cy="3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5561" t="13759" r="5175" b="11427"/>
          <a:stretch/>
        </p:blipFill>
        <p:spPr>
          <a:xfrm>
            <a:off x="627797" y="2979858"/>
            <a:ext cx="1828799" cy="111898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947313" y="1214651"/>
            <a:ext cx="0" cy="514520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Картинки по запросу courser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35796" r="5972" b="34844"/>
          <a:stretch/>
        </p:blipFill>
        <p:spPr bwMode="auto">
          <a:xfrm>
            <a:off x="2834329" y="2097252"/>
            <a:ext cx="1470072" cy="2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e-skills U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53" y="2472166"/>
            <a:ext cx="1622425" cy="3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1260" t="9282" r="1924" b="14972"/>
          <a:stretch/>
        </p:blipFill>
        <p:spPr>
          <a:xfrm>
            <a:off x="2834329" y="2979857"/>
            <a:ext cx="1908266" cy="111898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174173" y="1214651"/>
            <a:ext cx="0" cy="514520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Картинки по запросу philips health suite platfor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3202" b="55140"/>
          <a:stretch/>
        </p:blipFill>
        <p:spPr bwMode="auto">
          <a:xfrm>
            <a:off x="5131559" y="2046146"/>
            <a:ext cx="1045261" cy="4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1260" t="12267" r="84265" b="82509"/>
          <a:stretch/>
        </p:blipFill>
        <p:spPr>
          <a:xfrm>
            <a:off x="5500049" y="2494019"/>
            <a:ext cx="1494428" cy="3032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1575" t="10214" r="5596" b="13853"/>
          <a:stretch/>
        </p:blipFill>
        <p:spPr>
          <a:xfrm>
            <a:off x="5127010" y="2979857"/>
            <a:ext cx="1889185" cy="1079164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9396673" y="1214651"/>
            <a:ext cx="0" cy="514520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40" y="2089766"/>
            <a:ext cx="1345276" cy="2354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/>
          <a:srcRect l="2623" t="13946" r="4337" b="8256"/>
          <a:stretch/>
        </p:blipFill>
        <p:spPr>
          <a:xfrm>
            <a:off x="7322226" y="3030148"/>
            <a:ext cx="1973312" cy="1068695"/>
          </a:xfrm>
          <a:prstGeom prst="rect">
            <a:avLst/>
          </a:prstGeom>
        </p:spPr>
      </p:pic>
      <p:pic>
        <p:nvPicPr>
          <p:cNvPr id="3088" name="Picture 16" descr="Картинки по запросу schneider electr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14" y="2513369"/>
            <a:ext cx="1000125" cy="3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21" y="2009215"/>
            <a:ext cx="1062390" cy="396587"/>
          </a:xfrm>
          <a:prstGeom prst="rect">
            <a:avLst/>
          </a:prstGeom>
        </p:spPr>
      </p:pic>
      <p:pic>
        <p:nvPicPr>
          <p:cNvPr id="3092" name="Picture 20" descr="Картинки по запросу netflix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8" b="24320"/>
          <a:stretch/>
        </p:blipFill>
        <p:spPr bwMode="auto">
          <a:xfrm>
            <a:off x="10108941" y="2499656"/>
            <a:ext cx="1510232" cy="39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6"/>
          <a:srcRect l="11225" t="10775" r="12099" b="16277"/>
          <a:stretch/>
        </p:blipFill>
        <p:spPr>
          <a:xfrm>
            <a:off x="9581107" y="3049362"/>
            <a:ext cx="1883014" cy="10494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7797" y="4339988"/>
            <a:ext cx="1828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B2B </a:t>
            </a:r>
            <a:r>
              <a:rPr lang="ru-RU" sz="1400" dirty="0" smtClean="0"/>
              <a:t>платформы электронной торговли с полной линейкой сервисов от размещения товаров до логистики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695431" y="4339988"/>
            <a:ext cx="22415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Платформы дистанционного образования для всех категорий людей в не зависимости от квалификации и специализации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947313" y="4274841"/>
            <a:ext cx="224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Платформы включают в себя все стадии обращения пациента к врачу, от электронных записей, диагностики, дистанционного мониторинга и консультации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138169" y="4343390"/>
            <a:ext cx="224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Облачные платформы индустриального интернета с приложениями, позволяющие подсоединять любые сложные девайсы промышленных объектов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9391238" y="4343390"/>
            <a:ext cx="22415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Медиа платформы, включающие в себя сервисы для генерации и размещения цифрового контента,</a:t>
            </a:r>
            <a:r>
              <a:rPr lang="ru-RU" sz="1400" dirty="0"/>
              <a:t> цифрового </a:t>
            </a:r>
            <a:r>
              <a:rPr lang="ru-RU" sz="1400" dirty="0" smtClean="0"/>
              <a:t>маркетинга и</a:t>
            </a:r>
            <a:endParaRPr lang="ru-RU" sz="1400" dirty="0"/>
          </a:p>
          <a:p>
            <a:pPr algn="ctr"/>
            <a:r>
              <a:rPr lang="ru-RU" sz="1400" dirty="0" smtClean="0"/>
              <a:t> социального общения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1477767" y="236396"/>
            <a:ext cx="4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90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 flipV="1">
            <a:off x="816513" y="844857"/>
            <a:ext cx="10813110" cy="45719"/>
          </a:xfrm>
          <a:custGeom>
            <a:avLst/>
            <a:gdLst/>
            <a:ahLst/>
            <a:cxnLst/>
            <a:rect l="l" t="t" r="r" b="b"/>
            <a:pathLst>
              <a:path w="8136889">
                <a:moveTo>
                  <a:pt x="0" y="0"/>
                </a:moveTo>
                <a:lnTo>
                  <a:pt x="8136889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2" dirty="0"/>
          </a:p>
        </p:txBody>
      </p:sp>
      <p:sp>
        <p:nvSpPr>
          <p:cNvPr id="3" name="object 20"/>
          <p:cNvSpPr txBox="1"/>
          <p:nvPr/>
        </p:nvSpPr>
        <p:spPr>
          <a:xfrm>
            <a:off x="699660" y="96354"/>
            <a:ext cx="10045065" cy="4525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lang="ru-RU" sz="2400" spc="-3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Стадии развития цифровой экономики от традиционной автоматизации до цифровых платформ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741596" y="3220869"/>
            <a:ext cx="1626437" cy="955343"/>
          </a:xfrm>
          <a:prstGeom prst="homePlate">
            <a:avLst>
              <a:gd name="adj" fmla="val 226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ашивка 17"/>
          <p:cNvSpPr/>
          <p:nvPr/>
        </p:nvSpPr>
        <p:spPr>
          <a:xfrm>
            <a:off x="2136455" y="2893905"/>
            <a:ext cx="2055829" cy="1697479"/>
          </a:xfrm>
          <a:prstGeom prst="chevron">
            <a:avLst>
              <a:gd name="adj" fmla="val 231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3870912" y="2805695"/>
            <a:ext cx="2181545" cy="1785690"/>
          </a:xfrm>
          <a:prstGeom prst="chevron">
            <a:avLst>
              <a:gd name="adj" fmla="val 2318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5666135" y="2587605"/>
            <a:ext cx="2694094" cy="2221869"/>
          </a:xfrm>
          <a:prstGeom prst="chevron">
            <a:avLst>
              <a:gd name="adj" fmla="val 2318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7847680" y="2391474"/>
            <a:ext cx="3644779" cy="2614130"/>
          </a:xfrm>
          <a:prstGeom prst="chevron">
            <a:avLst>
              <a:gd name="adj" fmla="val 231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45600" y="2392340"/>
            <a:ext cx="2525486" cy="26141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8358" y="2893905"/>
            <a:ext cx="1438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rebuchet MS" panose="020B0603020202020204" pitchFamily="34" charset="0"/>
              </a:rPr>
              <a:t>1. Производство</a:t>
            </a:r>
            <a:endParaRPr lang="ru-RU" sz="1100" dirty="0"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4278" y="2581936"/>
            <a:ext cx="172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rebuchet MS" panose="020B0603020202020204" pitchFamily="34" charset="0"/>
              </a:rPr>
              <a:t>2</a:t>
            </a:r>
            <a:r>
              <a:rPr lang="ru-RU" sz="1100" dirty="0" smtClean="0">
                <a:latin typeface="Trebuchet MS" panose="020B0603020202020204" pitchFamily="34" charset="0"/>
              </a:rPr>
              <a:t>. Умное производство</a:t>
            </a:r>
            <a:endParaRPr lang="ru-RU" sz="1100" dirty="0">
              <a:latin typeface="Trebuchet MS" panose="020B06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9235" y="2315203"/>
            <a:ext cx="193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rebuchet MS" panose="020B0603020202020204" pitchFamily="34" charset="0"/>
              </a:rPr>
              <a:t>3</a:t>
            </a:r>
            <a:r>
              <a:rPr lang="ru-RU" sz="1100" dirty="0" smtClean="0">
                <a:latin typeface="Trebuchet MS" panose="020B0603020202020204" pitchFamily="34" charset="0"/>
              </a:rPr>
              <a:t>. Умное, подсоединенное</a:t>
            </a:r>
            <a:r>
              <a:rPr lang="en-US" sz="1100" dirty="0" smtClean="0">
                <a:latin typeface="Trebuchet MS" panose="020B0603020202020204" pitchFamily="34" charset="0"/>
              </a:rPr>
              <a:t> (connected)</a:t>
            </a:r>
            <a:r>
              <a:rPr lang="ru-RU" sz="1100" dirty="0" smtClean="0">
                <a:latin typeface="Trebuchet MS" panose="020B0603020202020204" pitchFamily="34" charset="0"/>
              </a:rPr>
              <a:t> производство</a:t>
            </a:r>
            <a:endParaRPr lang="ru-RU" sz="1100" dirty="0"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44201" y="1884540"/>
            <a:ext cx="4329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rebuchet MS" panose="020B0603020202020204" pitchFamily="34" charset="0"/>
              </a:rPr>
              <a:t>5</a:t>
            </a:r>
            <a:r>
              <a:rPr lang="ru-RU" sz="1100" dirty="0" smtClean="0">
                <a:latin typeface="Trebuchet MS" panose="020B0603020202020204" pitchFamily="34" charset="0"/>
              </a:rPr>
              <a:t>. Умное, совместное</a:t>
            </a:r>
            <a:r>
              <a:rPr lang="en-US" sz="1100" dirty="0">
                <a:latin typeface="Trebuchet MS" panose="020B0603020202020204" pitchFamily="34" charset="0"/>
              </a:rPr>
              <a:t>,</a:t>
            </a:r>
            <a:r>
              <a:rPr lang="ru-RU" sz="1100" dirty="0" smtClean="0">
                <a:latin typeface="Trebuchet MS" panose="020B0603020202020204" pitchFamily="34" charset="0"/>
              </a:rPr>
              <a:t> разделенное (</a:t>
            </a:r>
            <a:r>
              <a:rPr lang="en-US" sz="1100" dirty="0" smtClean="0">
                <a:latin typeface="Trebuchet MS" panose="020B0603020202020204" pitchFamily="34" charset="0"/>
              </a:rPr>
              <a:t>sharing) </a:t>
            </a:r>
            <a:r>
              <a:rPr lang="ru-RU" sz="1100" dirty="0" smtClean="0">
                <a:latin typeface="Trebuchet MS" panose="020B0603020202020204" pitchFamily="34" charset="0"/>
              </a:rPr>
              <a:t>производство с использованием преимуществ цифровых платформ</a:t>
            </a:r>
            <a:endParaRPr lang="ru-RU" sz="1100" dirty="0"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3111" y="2107381"/>
            <a:ext cx="2326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rebuchet MS" panose="020B0603020202020204" pitchFamily="34" charset="0"/>
              </a:rPr>
              <a:t>4. Умное, совместное производство</a:t>
            </a:r>
            <a:endParaRPr lang="ru-RU" sz="1100" dirty="0">
              <a:latin typeface="Trebuchet MS" panose="020B0603020202020204" pitchFamily="34" charset="0"/>
            </a:endParaRPr>
          </a:p>
        </p:txBody>
      </p:sp>
      <p:pic>
        <p:nvPicPr>
          <p:cNvPr id="34" name="Picture 2" descr="Картинки по запросу factory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74" y="3374530"/>
            <a:ext cx="532876" cy="5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Картинки по запросу factory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25" y="3359987"/>
            <a:ext cx="532876" cy="5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930112" y="3819483"/>
            <a:ext cx="53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+</a:t>
            </a:r>
            <a:endParaRPr lang="ru-RU" b="1" dirty="0"/>
          </a:p>
        </p:txBody>
      </p:sp>
      <p:pic>
        <p:nvPicPr>
          <p:cNvPr id="5122" name="Picture 2" descr="Картинки по запросу analytics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8"/>
          <a:stretch/>
        </p:blipFill>
        <p:spPr bwMode="auto">
          <a:xfrm>
            <a:off x="2951067" y="4114570"/>
            <a:ext cx="482218" cy="3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Картинки по запросу factory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0" y="3393616"/>
            <a:ext cx="497470" cy="4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709088" y="3791845"/>
            <a:ext cx="53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+</a:t>
            </a:r>
            <a:endParaRPr lang="ru-RU" b="1" dirty="0"/>
          </a:p>
        </p:txBody>
      </p:sp>
      <p:pic>
        <p:nvPicPr>
          <p:cNvPr id="40" name="Picture 2" descr="Картинки по запросу analytics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8"/>
          <a:stretch/>
        </p:blipFill>
        <p:spPr bwMode="auto">
          <a:xfrm>
            <a:off x="4739016" y="4095439"/>
            <a:ext cx="482218" cy="3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781688" y="3122048"/>
            <a:ext cx="38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+</a:t>
            </a:r>
            <a:endParaRPr lang="ru-RU" b="1" dirty="0"/>
          </a:p>
        </p:txBody>
      </p:sp>
      <p:pic>
        <p:nvPicPr>
          <p:cNvPr id="5126" name="Picture 6" descr="Картинки по запросу mobil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15" y="2855584"/>
            <a:ext cx="381941" cy="3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ртинки по запросу factory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63" y="3402418"/>
            <a:ext cx="504988" cy="5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6844034" y="375418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958750" y="3458909"/>
            <a:ext cx="595459" cy="5650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46" name="Прямая соединительная линия 45"/>
          <p:cNvCxnSpPr>
            <a:stCxn id="43" idx="0"/>
          </p:cNvCxnSpPr>
          <p:nvPr/>
        </p:nvCxnSpPr>
        <p:spPr>
          <a:xfrm flipV="1">
            <a:off x="7256480" y="3249745"/>
            <a:ext cx="634" cy="20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18022" y="3018278"/>
            <a:ext cx="88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rebuchet MS" panose="020B0603020202020204" pitchFamily="34" charset="0"/>
              </a:rPr>
              <a:t>Логистика</a:t>
            </a:r>
            <a:endParaRPr lang="ru-RU" sz="1000" dirty="0">
              <a:latin typeface="Trebuchet MS" panose="020B0603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7256479" y="4010914"/>
            <a:ext cx="634" cy="20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844571" y="4154599"/>
            <a:ext cx="88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rebuchet MS" panose="020B0603020202020204" pitchFamily="34" charset="0"/>
              </a:rPr>
              <a:t>Маркетинг</a:t>
            </a:r>
            <a:endParaRPr lang="ru-RU" sz="1000" dirty="0">
              <a:latin typeface="Trebuchet MS" panose="020B060302020202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550144" y="375418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80879" y="3613939"/>
            <a:ext cx="88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rebuchet MS" panose="020B0603020202020204" pitchFamily="34" charset="0"/>
              </a:rPr>
              <a:t>Партнеры</a:t>
            </a:r>
            <a:endParaRPr lang="ru-RU" sz="1000" dirty="0">
              <a:latin typeface="Trebuchet MS" panose="020B0603020202020204" pitchFamily="34" charset="0"/>
            </a:endParaRPr>
          </a:p>
        </p:txBody>
      </p:sp>
      <p:pic>
        <p:nvPicPr>
          <p:cNvPr id="60" name="Picture 2" descr="Картинки по запросу factory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00" y="3402418"/>
            <a:ext cx="515643" cy="5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 стрелкой 53"/>
          <p:cNvCxnSpPr/>
          <p:nvPr/>
        </p:nvCxnSpPr>
        <p:spPr>
          <a:xfrm>
            <a:off x="2156633" y="3716825"/>
            <a:ext cx="462742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67667" y="3716825"/>
            <a:ext cx="462742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818025" y="3705255"/>
            <a:ext cx="462742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306366" y="3695730"/>
            <a:ext cx="462742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0110156" y="3458909"/>
            <a:ext cx="595459" cy="5650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6966218" y="3628008"/>
            <a:ext cx="67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Контракт</a:t>
            </a:r>
            <a:endParaRPr lang="ru-RU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36676" y="3622263"/>
            <a:ext cx="813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Платформа</a:t>
            </a:r>
            <a:endParaRPr lang="ru-RU" sz="900" dirty="0"/>
          </a:p>
        </p:txBody>
      </p:sp>
      <p:sp>
        <p:nvSpPr>
          <p:cNvPr id="74" name="Овал 73"/>
          <p:cNvSpPr/>
          <p:nvPr/>
        </p:nvSpPr>
        <p:spPr>
          <a:xfrm>
            <a:off x="9711365" y="3074552"/>
            <a:ext cx="1466865" cy="139108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9335592" y="3448636"/>
            <a:ext cx="595459" cy="5650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0886129" y="3458909"/>
            <a:ext cx="595459" cy="5650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110155" y="2712741"/>
            <a:ext cx="595459" cy="5650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0110155" y="4231785"/>
            <a:ext cx="595459" cy="5650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9977232" y="2855584"/>
            <a:ext cx="887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rebuchet MS" panose="020B0603020202020204" pitchFamily="34" charset="0"/>
              </a:rPr>
              <a:t>IoT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757543" y="3617141"/>
            <a:ext cx="887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rebuchet MS" panose="020B0603020202020204" pitchFamily="34" charset="0"/>
              </a:rPr>
              <a:t>Big data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74592" y="4408422"/>
            <a:ext cx="887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rebuchet MS" panose="020B0603020202020204" pitchFamily="34" charset="0"/>
              </a:rPr>
              <a:t>Smart grid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63212" y="3629327"/>
            <a:ext cx="5216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rebuchet MS" panose="020B0603020202020204" pitchFamily="34" charset="0"/>
              </a:rPr>
              <a:t>ERP</a:t>
            </a:r>
            <a:endParaRPr lang="ru-RU" sz="800" dirty="0">
              <a:latin typeface="Trebuchet MS" panose="020B0603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115548" y="3009208"/>
            <a:ext cx="88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rebuchet MS" panose="020B0603020202020204" pitchFamily="34" charset="0"/>
              </a:rPr>
              <a:t>Логистика</a:t>
            </a:r>
            <a:endParaRPr lang="ru-RU" sz="1000" dirty="0">
              <a:latin typeface="Trebuchet MS" panose="020B0603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943704" y="3018278"/>
            <a:ext cx="88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rebuchet MS" panose="020B0603020202020204" pitchFamily="34" charset="0"/>
              </a:rPr>
              <a:t>Клиенты</a:t>
            </a:r>
            <a:endParaRPr lang="ru-RU" sz="1000" dirty="0">
              <a:latin typeface="Trebuchet MS" panose="020B0603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87715" y="4254968"/>
            <a:ext cx="1148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rebuchet MS" panose="020B0603020202020204" pitchFamily="34" charset="0"/>
              </a:rPr>
              <a:t>Маркетинг</a:t>
            </a:r>
            <a:endParaRPr lang="ru-RU" sz="1000" dirty="0">
              <a:latin typeface="Trebuchet MS" panose="020B0603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786661" y="4252063"/>
            <a:ext cx="1148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rebuchet MS" panose="020B0603020202020204" pitchFamily="34" charset="0"/>
              </a:rPr>
              <a:t>Поставщики</a:t>
            </a:r>
            <a:endParaRPr lang="ru-RU" sz="1000" dirty="0">
              <a:latin typeface="Trebuchet MS" panose="020B0603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2213" y="5214075"/>
            <a:ext cx="15844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/>
              <a:t>Начальный этап производства без базовых элементов автоматизации</a:t>
            </a:r>
            <a:endParaRPr lang="ru-RU" sz="1300" dirty="0"/>
          </a:p>
        </p:txBody>
      </p:sp>
      <p:sp>
        <p:nvSpPr>
          <p:cNvPr id="85" name="TextBox 84"/>
          <p:cNvSpPr txBox="1"/>
          <p:nvPr/>
        </p:nvSpPr>
        <p:spPr>
          <a:xfrm>
            <a:off x="2130581" y="5214074"/>
            <a:ext cx="15844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/>
              <a:t>Частичная автоматизация управленческого учета и бизнес приложений (</a:t>
            </a:r>
            <a:r>
              <a:rPr lang="en-US" sz="1300" dirty="0" smtClean="0"/>
              <a:t>ERP)</a:t>
            </a:r>
            <a:endParaRPr lang="ru-RU" sz="1300" dirty="0"/>
          </a:p>
        </p:txBody>
      </p:sp>
      <p:sp>
        <p:nvSpPr>
          <p:cNvPr id="86" name="TextBox 85"/>
          <p:cNvSpPr txBox="1"/>
          <p:nvPr/>
        </p:nvSpPr>
        <p:spPr>
          <a:xfrm>
            <a:off x="3767440" y="5214074"/>
            <a:ext cx="19146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/>
              <a:t>Переход на уровень интеллектуального производства с подключением датчиков и расходомеров</a:t>
            </a:r>
            <a:endParaRPr lang="ru-RU" sz="1300" dirty="0"/>
          </a:p>
        </p:txBody>
      </p:sp>
      <p:sp>
        <p:nvSpPr>
          <p:cNvPr id="87" name="TextBox 86"/>
          <p:cNvSpPr txBox="1"/>
          <p:nvPr/>
        </p:nvSpPr>
        <p:spPr>
          <a:xfrm>
            <a:off x="5584869" y="5218564"/>
            <a:ext cx="23446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/>
              <a:t>Применение новых моделей, передача на аутсорсинг непрофильных бизнес функций </a:t>
            </a:r>
            <a:endParaRPr lang="ru-RU" sz="1300" dirty="0"/>
          </a:p>
        </p:txBody>
      </p:sp>
      <p:sp>
        <p:nvSpPr>
          <p:cNvPr id="88" name="TextBox 87"/>
          <p:cNvSpPr txBox="1"/>
          <p:nvPr/>
        </p:nvSpPr>
        <p:spPr>
          <a:xfrm>
            <a:off x="7847680" y="5209186"/>
            <a:ext cx="39234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/>
              <a:t>Использование цифровых платформ для получения максимальной ценности от цифровизации (подключенные устройства, сбор и анализ данных, использование торговых площадок, размещение заказов и поиск партнеров и т.д.) </a:t>
            </a:r>
            <a:endParaRPr lang="ru-RU" sz="1300" dirty="0"/>
          </a:p>
        </p:txBody>
      </p:sp>
      <p:pic>
        <p:nvPicPr>
          <p:cNvPr id="5128" name="Picture 8" descr="Картинки по запросу казахст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7" y="2023246"/>
            <a:ext cx="695348" cy="3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россия фла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25" y="1802358"/>
            <a:ext cx="630333" cy="41917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германия фла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115" y="1290897"/>
            <a:ext cx="661485" cy="4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и по запросу сша флаг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581" y="1289728"/>
            <a:ext cx="706670" cy="4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Картинки по запросу норвегия фла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93" y="1584064"/>
            <a:ext cx="660528" cy="4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Картинки по запросу франция фла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49" y="1579698"/>
            <a:ext cx="662512" cy="4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Картинки по запросу китай флаг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13" y="1791190"/>
            <a:ext cx="660938" cy="4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Картинки по запросу малайзия флаг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02" y="1791190"/>
            <a:ext cx="768232" cy="4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Картинки по запросу япония флаг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34" y="1289728"/>
            <a:ext cx="713874" cy="4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11477767" y="236396"/>
            <a:ext cx="4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47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435</Words>
  <Application>Microsoft Macintosh PowerPoint</Application>
  <PresentationFormat>Widescreen</PresentationFormat>
  <Paragraphs>94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Calibri Light (Заголовки)</vt:lpstr>
      <vt:lpstr>Trebuchet MS</vt:lpstr>
      <vt:lpstr>Wingdings</vt:lpstr>
      <vt:lpstr>Тема Office</vt:lpstr>
      <vt:lpstr>Цифровая экономика: развитие цифровых платформ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Платформенная экономика</dc:title>
  <dc:creator>админ</dc:creator>
  <cp:lastModifiedBy>Microsoft Office User</cp:lastModifiedBy>
  <cp:revision>141</cp:revision>
  <dcterms:created xsi:type="dcterms:W3CDTF">2017-02-07T05:39:41Z</dcterms:created>
  <dcterms:modified xsi:type="dcterms:W3CDTF">2018-05-31T01:33:43Z</dcterms:modified>
</cp:coreProperties>
</file>