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339" r:id="rId4"/>
    <p:sldId id="362" r:id="rId5"/>
    <p:sldId id="375" r:id="rId6"/>
    <p:sldId id="367" r:id="rId7"/>
    <p:sldId id="380" r:id="rId8"/>
    <p:sldId id="376" r:id="rId9"/>
    <p:sldId id="377" r:id="rId10"/>
    <p:sldId id="378" r:id="rId11"/>
    <p:sldId id="379" r:id="rId12"/>
    <p:sldId id="328" r:id="rId13"/>
    <p:sldId id="366" r:id="rId14"/>
    <p:sldId id="363" r:id="rId15"/>
    <p:sldId id="299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C24"/>
    <a:srgbClr val="28A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96" d="100"/>
          <a:sy n="96" d="100"/>
        </p:scale>
        <p:origin x="-2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AD994-9AC4-4DCB-BC5B-FD40CEE45528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B65CC-6D66-4F5A-B0BC-D6E0B7092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5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5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2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12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9433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5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1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2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1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5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1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508B-7C7D-4E9B-9F59-4A24A4ECA2C6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712A-4B06-4343-B702-0092BEA14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0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10" Type="http://schemas.openxmlformats.org/officeDocument/2006/relationships/image" Target="../media/image3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4.png"/><Relationship Id="rId4" Type="http://schemas.openxmlformats.org/officeDocument/2006/relationships/image" Target="../media/image3.emf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4.png"/><Relationship Id="rId4" Type="http://schemas.openxmlformats.org/officeDocument/2006/relationships/image" Target="../media/image3.emf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1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jp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6.jpeg"/><Relationship Id="rId4" Type="http://schemas.openxmlformats.org/officeDocument/2006/relationships/image" Target="../media/image3.emf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women.kz/" TargetMode="External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.emf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png"/><Relationship Id="rId4" Type="http://schemas.openxmlformats.org/officeDocument/2006/relationships/image" Target="../media/image3.emf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4.png"/><Relationship Id="rId4" Type="http://schemas.openxmlformats.org/officeDocument/2006/relationships/image" Target="../media/image3.emf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4.png"/><Relationship Id="rId4" Type="http://schemas.openxmlformats.org/officeDocument/2006/relationships/image" Target="../media/image3.emf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24244"/>
              </p:ext>
            </p:extLst>
          </p:nvPr>
        </p:nvGraphicFramePr>
        <p:xfrm>
          <a:off x="-39873" y="-13484"/>
          <a:ext cx="12231873" cy="691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0" name="CorelDRAW" r:id="rId3" imgW="8037759" imgH="5689120" progId="CorelDraw.Graphic.16">
                  <p:embed/>
                </p:oleObj>
              </mc:Choice>
              <mc:Fallback>
                <p:oleObj name="CorelDRAW" r:id="rId3" imgW="8037759" imgH="56891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873" y="-13484"/>
                        <a:ext cx="12231873" cy="6916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26" y="-13485"/>
            <a:ext cx="7963687" cy="6916561"/>
          </a:xfrm>
          <a:prstGeom prst="rect">
            <a:avLst/>
          </a:prstGeom>
        </p:spPr>
      </p:pic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009131"/>
              </p:ext>
            </p:extLst>
          </p:nvPr>
        </p:nvGraphicFramePr>
        <p:xfrm>
          <a:off x="-39873" y="-13483"/>
          <a:ext cx="4165835" cy="691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1" name="CorelDRAW" r:id="rId6" imgW="2434867" imgH="7608618" progId="CorelDraw.Graphic.16">
                  <p:embed/>
                </p:oleObj>
              </mc:Choice>
              <mc:Fallback>
                <p:oleObj name="CorelDRAW" r:id="rId6" imgW="2434867" imgH="760861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39873" y="-13483"/>
                        <a:ext cx="4165835" cy="6916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5" y="303066"/>
            <a:ext cx="1382437" cy="1293842"/>
          </a:xfrm>
          <a:prstGeom prst="rect">
            <a:avLst/>
          </a:prstGeom>
        </p:spPr>
      </p:pic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405000"/>
              </p:ext>
            </p:extLst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2" name="CorelDRAW" r:id="rId9" imgW="351463" imgH="8037542" progId="CorelDraw.Graphic.16">
                  <p:embed/>
                </p:oleObj>
              </mc:Choice>
              <mc:Fallback>
                <p:oleObj name="CorelDRAW" r:id="rId9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305669" y="5961330"/>
            <a:ext cx="771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31мая -1 </a:t>
            </a:r>
            <a:r>
              <a:rPr lang="ru-RU" sz="2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ИЮНЯ 2018 ГОДА,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АСТАНА, ОТЕЛЬ </a:t>
            </a:r>
            <a:r>
              <a:rPr lang="en-US" sz="2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RIXOS ASTANA</a:t>
            </a:r>
            <a:endParaRPr lang="ru-RU" sz="20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143" y="4068504"/>
            <a:ext cx="39818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ФОРУМ </a:t>
            </a:r>
            <a:r>
              <a:rPr lang="ru-RU" sz="20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НОВЫХ ВОЗМОЖНОСТЕЙ </a:t>
            </a:r>
            <a:r>
              <a:rPr lang="en-US" sz="2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“IDEAS FOR WOMEN </a:t>
            </a:r>
            <a:r>
              <a:rPr lang="en-US" sz="20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– 2018</a:t>
            </a:r>
            <a:r>
              <a:rPr lang="en-US" sz="2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”</a:t>
            </a:r>
            <a:endParaRPr lang="ru-RU" sz="2000" b="1" dirty="0" smtClean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r"/>
            <a:endParaRPr lang="ru-RU" sz="20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r"/>
            <a:r>
              <a:rPr lang="ru-RU" sz="20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«ВЫЗОВЫ ЧЕТВЕРТОЙ ПРОМЫШЛЕННОЙ РЕВОЛЮЦИИ</a:t>
            </a:r>
            <a:r>
              <a:rPr lang="ru-RU" sz="20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0585" y="1804837"/>
            <a:ext cx="304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АССОЦИАЦИ</a:t>
            </a:r>
            <a:r>
              <a:rPr lang="ru-RU" sz="24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Я</a:t>
            </a:r>
            <a:r>
              <a:rPr lang="ru-RU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ДЕЛОВЫХ ЖЕНЩИН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22383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88747" y="843101"/>
            <a:ext cx="1049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МОДЕРАТОРЫ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-184916" y="98910"/>
          <a:ext cx="6427671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5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916" y="98910"/>
                        <a:ext cx="6427671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2870" y="145357"/>
            <a:ext cx="6049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ПРОГРАММА</a:t>
            </a:r>
            <a:endParaRPr lang="ru-RU" sz="24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0" y="843101"/>
            <a:ext cx="877968" cy="877968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CorelDRAW" r:id="rId6" imgW="351463" imgH="8037542" progId="CorelDraw.Graphic.16">
                  <p:embed/>
                </p:oleObj>
              </mc:Choice>
              <mc:Fallback>
                <p:oleObj name="CorelDRAW" r:id="rId6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240" y="2063314"/>
            <a:ext cx="3546853" cy="27730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3" y="1721070"/>
            <a:ext cx="2991679" cy="3502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48" y="1721069"/>
            <a:ext cx="2632535" cy="35021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5175" y="5326619"/>
            <a:ext cx="304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1400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Сабит</a:t>
            </a:r>
            <a:r>
              <a:rPr lang="ru-RU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Суханов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Руководитель 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компании «</a:t>
            </a:r>
            <a:r>
              <a:rPr lang="ru-RU" sz="1400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Communications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Kazakhstan</a:t>
            </a:r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»</a:t>
            </a:r>
            <a:endParaRPr lang="ru-RU" sz="1400" dirty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21200" y="5317094"/>
            <a:ext cx="304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1400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en-US" sz="1400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Байжан</a:t>
            </a:r>
            <a:r>
              <a:rPr lang="en-US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Канафин</a:t>
            </a:r>
            <a:endParaRPr lang="ru-RU" sz="1400" b="1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en-US" sz="14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Руководитель</a:t>
            </a:r>
            <a:r>
              <a:rPr lang="en-US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ИТ </a:t>
            </a:r>
            <a:r>
              <a:rPr lang="en-US" sz="1400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компании</a:t>
            </a:r>
            <a:r>
              <a:rPr lang="en-US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“</a:t>
            </a:r>
            <a:r>
              <a:rPr lang="en-US" sz="1400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Documentolog</a:t>
            </a:r>
            <a:r>
              <a:rPr lang="en-US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”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58188" y="5305981"/>
            <a:ext cx="304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1400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Болат</a:t>
            </a:r>
            <a:r>
              <a:rPr lang="ru-RU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Башеев</a:t>
            </a:r>
            <a:endParaRPr lang="ru-RU" sz="1400" b="1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Председатель Правления 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«</a:t>
            </a:r>
            <a:r>
              <a:rPr lang="en-US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ARLAN VENTURES</a:t>
            </a:r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»</a:t>
            </a:r>
            <a:endParaRPr lang="ru-RU" sz="1400" dirty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88747" y="843101"/>
            <a:ext cx="1049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СПИКЕРЫ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-184916" y="98910"/>
          <a:ext cx="6427671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916" y="98910"/>
                        <a:ext cx="6427671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2870" y="145357"/>
            <a:ext cx="6049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ПРОГРАММА</a:t>
            </a:r>
            <a:endParaRPr lang="ru-RU" sz="24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0" y="843101"/>
            <a:ext cx="877968" cy="877968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6" name="CorelDRAW" r:id="rId6" imgW="351463" imgH="8037542" progId="CorelDraw.Graphic.16">
                  <p:embed/>
                </p:oleObj>
              </mc:Choice>
              <mc:Fallback>
                <p:oleObj name="CorelDRAW" r:id="rId6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8" y="1942895"/>
            <a:ext cx="3357011" cy="3096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14" y="1942896"/>
            <a:ext cx="3448878" cy="3096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68" y="1947625"/>
            <a:ext cx="3166250" cy="309151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194314" y="5109359"/>
            <a:ext cx="3448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Тимур </a:t>
            </a:r>
            <a:r>
              <a:rPr lang="ru-RU" sz="1400" b="1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Баиров</a:t>
            </a:r>
            <a:endParaRPr lang="ru-RU" sz="1400" b="1" dirty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Председатель Наблюдательного совета ТОО «</a:t>
            </a:r>
            <a:r>
              <a:rPr lang="ru-RU" sz="1400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Bridge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Group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»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9917" y="5405994"/>
            <a:ext cx="33570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Кемель</a:t>
            </a:r>
            <a:r>
              <a:rPr lang="ru-RU" sz="1400" b="1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Айтжанов</a:t>
            </a:r>
            <a:endParaRPr lang="ru-RU" sz="1400" b="1" dirty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Руководитель направления </a:t>
            </a:r>
            <a:endParaRPr lang="ru-RU" sz="1400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«</a:t>
            </a:r>
            <a:r>
              <a:rPr lang="en-US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BI Innovation</a:t>
            </a:r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»</a:t>
            </a:r>
            <a:endParaRPr lang="ru-RU" sz="1400" dirty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27097" y="5118884"/>
            <a:ext cx="3127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Марат </a:t>
            </a:r>
            <a:r>
              <a:rPr lang="ru-RU" sz="1400" b="1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Омаров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Председатель Правления АО «Национальное агентство по техническому </a:t>
            </a:r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развитию»</a:t>
            </a:r>
            <a:endParaRPr lang="ru-RU" sz="1400" dirty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137044" y="-36483"/>
            <a:ext cx="37305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lvl="0"/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ТРЕНИНГИ:</a:t>
            </a:r>
            <a:endParaRPr lang="en-US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lvl="0"/>
            <a:endParaRPr lang="en-US" sz="16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lvl="0"/>
            <a:endParaRPr lang="en-US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МАСТЕР-КЛАСС ОТ эксперта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маркетингу в области цифровых стратегий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инноваций:  </a:t>
            </a: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MARKETING IN THE DIGITAL AGE 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Маркетинг в эпоху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МУСТАФА ИЧИЛЬ (ТУРЦИЯ)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lvl="0" indent="-342900">
              <a:buAutoNum type="arabicPeriod"/>
            </a:pPr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lvl="0" indent="-342900">
              <a:buAutoNum type="arabicPeriod"/>
            </a:pPr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ТРЕНИНГ ДУЛАТА БИЖАНОВА,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CEO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агентства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“Decode group”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Тренинг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тему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начинается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тебя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дижитал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маркетинга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бизнеса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Презентация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Казахтелеком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Платформы для бизнеса 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www.ismet.kz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ru-RU" sz="16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lvl="0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7915"/>
              </p:ext>
            </p:extLst>
          </p:nvPr>
        </p:nvGraphicFramePr>
        <p:xfrm>
          <a:off x="-184916" y="98910"/>
          <a:ext cx="4293277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6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916" y="98910"/>
                        <a:ext cx="4293277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2871" y="145357"/>
            <a:ext cx="3825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ПРОГРАММА:</a:t>
            </a:r>
            <a:endParaRPr lang="ru-RU" sz="24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92" y="376189"/>
            <a:ext cx="1003100" cy="1003100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565917"/>
              </p:ext>
            </p:extLst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7" name="CorelDRAW" r:id="rId6" imgW="351463" imgH="8037542" progId="CorelDraw.Graphic.16">
                  <p:embed/>
                </p:oleObj>
              </mc:Choice>
              <mc:Fallback>
                <p:oleObj name="CorelDRAW" r:id="rId6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467"/>
            <a:ext cx="3612815" cy="2977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62" y="2167467"/>
            <a:ext cx="4106334" cy="297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3695" y="899546"/>
            <a:ext cx="104987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Gotham Pro" panose="02000503040000020004" pitchFamily="50" charset="0"/>
              </a:rPr>
              <a:t>1 ИЮНЯ 2018 ГОДА  19.00 </a:t>
            </a:r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– КОНЦЕРТ ЛАУРЕАТОВ МЕЖДУНАРОДНОГО КОНКУРСА «</a:t>
            </a:r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Р</a:t>
            </a:r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ОССИНИ ИНТЕРНЕШЕНЕЛ»_</a:t>
            </a:r>
            <a:r>
              <a:rPr lang="ru-RU" sz="1600" dirty="0" smtClean="0"/>
              <a:t>2018г</a:t>
            </a:r>
            <a:r>
              <a:rPr lang="ru-RU" sz="1600" dirty="0"/>
              <a:t>. (Италия), Органный </a:t>
            </a:r>
            <a:r>
              <a:rPr lang="kk-KZ" sz="1600" dirty="0"/>
              <a:t>зал </a:t>
            </a:r>
            <a:r>
              <a:rPr lang="ru-RU" sz="1600" dirty="0" err="1"/>
              <a:t>КазНУИ</a:t>
            </a:r>
            <a:r>
              <a:rPr lang="ru-RU" sz="1600" dirty="0"/>
              <a:t>. (г. Астана, пр. Победы, 33) </a:t>
            </a:r>
          </a:p>
          <a:p>
            <a:pPr lvl="0"/>
            <a:endParaRPr lang="ru-RU" sz="16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lvl="0"/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-184916" y="98910"/>
          <a:ext cx="6427671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916" y="98910"/>
                        <a:ext cx="6427671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2870" y="145357"/>
            <a:ext cx="6049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ВЕЧЕРНЯЯ ПРОГРАММА</a:t>
            </a:r>
            <a:endParaRPr lang="ru-RU" sz="24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CorelDRAW" r:id="rId5" imgW="351463" imgH="8037542" progId="CorelDraw.Graphic.16">
                  <p:embed/>
                </p:oleObj>
              </mc:Choice>
              <mc:Fallback>
                <p:oleObj name="CorelDRAW" r:id="rId5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22" y="1595078"/>
            <a:ext cx="5850467" cy="37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10"/>
          <p:cNvSpPr/>
          <p:nvPr/>
        </p:nvSpPr>
        <p:spPr>
          <a:xfrm>
            <a:off x="11737388" y="6385081"/>
            <a:ext cx="1509659" cy="34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3457" tIns="53457" rIns="53457" bIns="53457">
            <a:spAutoFit/>
          </a:bodyPr>
          <a:lstStyle>
            <a:lvl1pPr>
              <a:defRPr sz="1300">
                <a:solidFill>
                  <a:srgbClr val="FFFFFF"/>
                </a:solidFill>
                <a:latin typeface="Gotham Pro Light"/>
                <a:ea typeface="Gotham Pro Light"/>
                <a:cs typeface="Gotham Pro Light"/>
                <a:sym typeface="Gotham Pro Light"/>
              </a:defRPr>
            </a:lvl1pPr>
          </a:lstStyle>
          <a:p>
            <a:endParaRPr sz="152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723906"/>
              </p:ext>
            </p:extLst>
          </p:nvPr>
        </p:nvGraphicFramePr>
        <p:xfrm>
          <a:off x="-184917" y="98910"/>
          <a:ext cx="7454583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917" y="98910"/>
                        <a:ext cx="7454583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CorelDRAW" r:id="rId5" imgW="351463" imgH="8037542" progId="CorelDraw.Graphic.16">
                  <p:embed/>
                </p:oleObj>
              </mc:Choice>
              <mc:Fallback>
                <p:oleObj name="CorelDRAW" r:id="rId5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hape 120"/>
          <p:cNvSpPr/>
          <p:nvPr/>
        </p:nvSpPr>
        <p:spPr>
          <a:xfrm>
            <a:off x="339990" y="164378"/>
            <a:ext cx="10920840" cy="46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113" tIns="48113" rIns="48113" bIns="48113">
            <a:spAutoFit/>
          </a:bodyPr>
          <a:lstStyle>
            <a:lvl1pPr algn="ctr" defTabSz="822960"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l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PR </a:t>
            </a:r>
            <a:r>
              <a:rPr lang="ru-RU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ПРОДВИЖЕНИЕ МЕРОПРИЯТИЯ:</a:t>
            </a:r>
            <a:endParaRPr sz="24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6385701" y="-13485"/>
          <a:ext cx="56197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CorelDRAW" r:id="rId6" imgW="9886584" imgH="9532434" progId="CorelDraw.Graphic.16">
                  <p:embed/>
                </p:oleObj>
              </mc:Choice>
              <mc:Fallback>
                <p:oleObj name="CorelDRAW" r:id="rId6" imgW="9886584" imgH="953243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85701" y="-13485"/>
                        <a:ext cx="56197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3" y="1488140"/>
            <a:ext cx="613468" cy="613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0" y="2389140"/>
            <a:ext cx="720080" cy="720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5" y="3509954"/>
            <a:ext cx="758529" cy="5688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3" y="4596451"/>
            <a:ext cx="1026535" cy="4111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6236" y="1567464"/>
            <a:ext cx="835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Создание мероприятия с вовлечением аудитории </a:t>
            </a:r>
            <a:r>
              <a:rPr lang="en-US" dirty="0" smtClean="0"/>
              <a:t>Facebook</a:t>
            </a:r>
            <a:r>
              <a:rPr lang="ru-RU" dirty="0" smtClean="0"/>
              <a:t>, мужчины и женщины,</a:t>
            </a:r>
          </a:p>
          <a:p>
            <a:r>
              <a:rPr lang="ru-RU" dirty="0" smtClean="0"/>
              <a:t>Возраста 25+, активное население, </a:t>
            </a:r>
            <a:r>
              <a:rPr lang="ru-RU" dirty="0" err="1" smtClean="0"/>
              <a:t>интеллегенция</a:t>
            </a:r>
            <a:r>
              <a:rPr lang="ru-RU" dirty="0" smtClean="0"/>
              <a:t>, представители медиа.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9640" y="808739"/>
            <a:ext cx="542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Активное продвижение проекта в социальных сетях, с привлечением </a:t>
            </a:r>
            <a:r>
              <a:rPr lang="ru-RU" dirty="0" err="1" smtClean="0"/>
              <a:t>селебрити</a:t>
            </a:r>
            <a:r>
              <a:rPr lang="ru-RU" dirty="0" smtClean="0"/>
              <a:t> и лидеров мнений.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83795" y="3509954"/>
            <a:ext cx="8790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Продвижение мероприятия на аккаунтах </a:t>
            </a:r>
            <a:r>
              <a:rPr lang="en-US" dirty="0" smtClean="0"/>
              <a:t>@</a:t>
            </a:r>
            <a:r>
              <a:rPr lang="en-US" dirty="0" err="1" smtClean="0"/>
              <a:t>Businesswomen.kz</a:t>
            </a:r>
            <a:r>
              <a:rPr lang="ru-RU" dirty="0" smtClean="0"/>
              <a:t> вовлечением аудитории </a:t>
            </a:r>
            <a:endParaRPr lang="en-US" dirty="0" smtClean="0"/>
          </a:p>
          <a:p>
            <a:r>
              <a:rPr lang="ru-RU" dirty="0" smtClean="0"/>
              <a:t>преимущественно женской, возраст 15+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83795" y="2471762"/>
            <a:ext cx="843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Создание мероприятия с вовлечением аудитории </a:t>
            </a:r>
            <a:r>
              <a:rPr lang="ru-RU" dirty="0" err="1" smtClean="0"/>
              <a:t>Вконтакте</a:t>
            </a:r>
            <a:r>
              <a:rPr lang="ru-RU" dirty="0" smtClean="0"/>
              <a:t>,  мужчины и женщины </a:t>
            </a:r>
          </a:p>
          <a:p>
            <a:r>
              <a:rPr lang="ru-RU" dirty="0" smtClean="0"/>
              <a:t>возраста 15+, молодежь, студенты, начинающие предприниматели.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16671" y="4595802"/>
            <a:ext cx="555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Продвижение мероприятия на канале АДЖК </a:t>
            </a:r>
            <a:r>
              <a:rPr lang="en-US" dirty="0" smtClean="0"/>
              <a:t>YOUTUBE</a:t>
            </a:r>
            <a:endParaRPr lang="en-US" dirty="0"/>
          </a:p>
          <a:p>
            <a:r>
              <a:rPr lang="ru-RU" dirty="0" smtClean="0"/>
              <a:t> и с вовлечением широкой аудитории, возраста 18+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0611" y="5404652"/>
            <a:ext cx="1068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пресс-конференции с участием СМИ, приглашение свыше 10 казахстанских и иностранных СМИ для освещения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540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400303"/>
              </p:ext>
            </p:extLst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36825"/>
              </p:ext>
            </p:extLst>
          </p:nvPr>
        </p:nvGraphicFramePr>
        <p:xfrm>
          <a:off x="6385701" y="0"/>
          <a:ext cx="56197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" name="CorelDRAW" r:id="rId5" imgW="9886584" imgH="9532434" progId="CorelDraw.Graphic.16">
                  <p:embed/>
                </p:oleObj>
              </mc:Choice>
              <mc:Fallback>
                <p:oleObj name="CorelDRAW" r:id="rId5" imgW="9886584" imgH="953243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5701" y="0"/>
                        <a:ext cx="56197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51088"/>
              </p:ext>
            </p:extLst>
          </p:nvPr>
        </p:nvGraphicFramePr>
        <p:xfrm>
          <a:off x="-313705" y="5155834"/>
          <a:ext cx="6186471" cy="80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" name="CorelDRAW" r:id="rId7" imgW="351463" imgH="8037542" progId="CorelDraw.Graphic.16">
                  <p:embed/>
                </p:oleObj>
              </mc:Choice>
              <mc:Fallback>
                <p:oleObj name="CorelDRAW" r:id="rId7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13705" y="5155834"/>
                        <a:ext cx="6186471" cy="806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83815" y="5266629"/>
            <a:ext cx="657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Спасибо за внимание!</a:t>
            </a:r>
            <a:endParaRPr lang="ru-RU" sz="32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85096" y="5847823"/>
            <a:ext cx="43797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Контактные телефоны: +7-701-522-3010</a:t>
            </a:r>
          </a:p>
          <a:p>
            <a:pPr algn="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www.businesswomen.kz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www.bigname.kz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" y="299688"/>
            <a:ext cx="6137722" cy="430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728684"/>
              </p:ext>
            </p:extLst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875391"/>
              </p:ext>
            </p:extLst>
          </p:nvPr>
        </p:nvGraphicFramePr>
        <p:xfrm>
          <a:off x="-146279" y="143097"/>
          <a:ext cx="8104946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CorelDRAW" r:id="rId5" imgW="351463" imgH="8037542" progId="CorelDraw.Graphic.16">
                  <p:embed/>
                </p:oleObj>
              </mc:Choice>
              <mc:Fallback>
                <p:oleObj name="CorelDRAW" r:id="rId5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46279" y="143097"/>
                        <a:ext cx="8104946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6919" y="173097"/>
            <a:ext cx="735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«ФОРУМ НОВЫХ ВОЗМОЖНОСТЕЙ </a:t>
            </a:r>
            <a:r>
              <a:rPr lang="en-US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“IDEAS FOR WOMEN – 2018”</a:t>
            </a:r>
            <a:endParaRPr lang="ru-RU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363512"/>
              </p:ext>
            </p:extLst>
          </p:nvPr>
        </p:nvGraphicFramePr>
        <p:xfrm>
          <a:off x="6385701" y="-13485"/>
          <a:ext cx="56197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8" name="CorelDRAW" r:id="rId6" imgW="9886584" imgH="9532434" progId="CorelDraw.Graphic.16">
                  <p:embed/>
                </p:oleObj>
              </mc:Choice>
              <mc:Fallback>
                <p:oleObj name="CorelDRAW" r:id="rId6" imgW="9886584" imgH="953243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85701" y="-13485"/>
                        <a:ext cx="56197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83597" y="834782"/>
            <a:ext cx="11550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ЦЕЛЬ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ТВ ПРОЕКТА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: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«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Вывести женское предпринимательство Республики Казахстан на новый уровень соответствующий глобальным трендам развития мировой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экономики»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2000" b="1" dirty="0" smtClean="0">
                <a:solidFill>
                  <a:srgbClr val="DA2C2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ЗАДАЧИ:</a:t>
            </a:r>
          </a:p>
          <a:p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0968" y="2623790"/>
            <a:ext cx="3395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1. Определить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глобальные тренды развития мировой экономики и возможности Казахстана в них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95481" y="2623790"/>
            <a:ext cx="3395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hangingPunct="0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2. Рассмотреть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мировой опыт развития МСБ в условиях четвертой промышленной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революции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defTabSz="457200" hangingPunct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805411" y="2602672"/>
            <a:ext cx="3994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3. Провести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диагностику развития МСБ и в том, числе женского предпринимательства в современных условиях;.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9884" y="5674484"/>
            <a:ext cx="11453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hangingPunct="0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4. Обсудить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возможности для казахстанского МСБ в условиях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цифровизации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экономики;</a:t>
            </a:r>
          </a:p>
          <a:p>
            <a:pPr defTabSz="457200" hangingPunct="0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5. Рассмотреть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реальные инструменты и алгоритмы для развития женского предпринимательства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53" y="3623222"/>
            <a:ext cx="1390405" cy="13904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76" y="3687536"/>
            <a:ext cx="1326092" cy="13260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25" y="3733758"/>
            <a:ext cx="1272655" cy="12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3335" y="792048"/>
            <a:ext cx="11211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Четвертая промышленная революция или Индустрия 4.0 на сегодняшний день является одной из наиболее передовых тенденций мирового технологического </a:t>
            </a:r>
            <a:r>
              <a:rPr lang="ru-RU" sz="1600" b="1" dirty="0" smtClean="0">
                <a:latin typeface="Century Gothic" panose="020B0502020202020204" pitchFamily="34" charset="0"/>
              </a:rPr>
              <a:t>развития.</a:t>
            </a:r>
          </a:p>
          <a:p>
            <a:endParaRPr lang="ru-RU" sz="1600" b="1" dirty="0">
              <a:latin typeface="Century Gothic" panose="020B0502020202020204" pitchFamily="34" charset="0"/>
            </a:endParaRPr>
          </a:p>
          <a:p>
            <a:r>
              <a:rPr lang="ru-RU" sz="1600" b="1" dirty="0">
                <a:latin typeface="Century Gothic" panose="020B0502020202020204" pitchFamily="34" charset="0"/>
              </a:rPr>
              <a:t>Информационные технологии глубоко проникли во все сферы человеческой деятельности, в том числе и в промышленность.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/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Суть Четвертой промышленной революции заключается в том, что физический мир соединяется с виртуальным, в результате чего рождаются новые </a:t>
            </a:r>
            <a:r>
              <a:rPr lang="ru-RU" sz="1600" dirty="0" err="1">
                <a:latin typeface="Century Gothic" panose="020B0502020202020204" pitchFamily="34" charset="0"/>
              </a:rPr>
              <a:t>киберфизические</a:t>
            </a:r>
            <a:r>
              <a:rPr lang="ru-RU" sz="1600" dirty="0">
                <a:latin typeface="Century Gothic" panose="020B0502020202020204" pitchFamily="34" charset="0"/>
              </a:rPr>
              <a:t> комплексы, интегрированные в единую цифровую экосистему.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/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Индустрия 4.0 означает все большую автоматизацию и интеллектуализацию всех процессов промышленного производства: от цифрового проектирования изделия, создания его цифровой копии, предиктивного технического обслуживания в режиме реального времени, автоматизированной системы поставок компонентов до индивидуализированного подхода в работе с клиентами.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/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К технологиям Индустрии 4.0 относятся: анализ больших баз данных, предиктивное техническое обслуживание, </a:t>
            </a:r>
            <a:r>
              <a:rPr lang="ru-RU" sz="1600" dirty="0" err="1">
                <a:latin typeface="Century Gothic" panose="020B0502020202020204" pitchFamily="34" charset="0"/>
              </a:rPr>
              <a:t>коллаборативные</a:t>
            </a:r>
            <a:r>
              <a:rPr lang="ru-RU" sz="1600" dirty="0">
                <a:latin typeface="Century Gothic" panose="020B0502020202020204" pitchFamily="34" charset="0"/>
              </a:rPr>
              <a:t> роботы, «умные» устройства, которые взаимодействуют с людьми, выполняют грязную, опасную или чересчур рутинную работу, индустриальный Интернет вещей – концепция построения инфокоммуникационных инфраструктур, подразумевающая подключение к сети Интернет оборудования, датчиков, сенсоров, а также интеграцию данных элементов между собой, аддитивные технологии (3D-печать), имитационное моделирование, дополненная и виртуальная реальность, автономные транспортные средства.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248958"/>
              </p:ext>
            </p:extLst>
          </p:nvPr>
        </p:nvGraphicFramePr>
        <p:xfrm>
          <a:off x="-146279" y="143097"/>
          <a:ext cx="5671316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46279" y="143097"/>
                        <a:ext cx="5671316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3957" y="194613"/>
            <a:ext cx="4557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АКТУАЛЬНОСТЬ ПРОЕКТА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64228"/>
              </p:ext>
            </p:extLst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9" name="CorelDRAW" r:id="rId5" imgW="351463" imgH="8037542" progId="CorelDraw.Graphic.16">
                  <p:embed/>
                </p:oleObj>
              </mc:Choice>
              <mc:Fallback>
                <p:oleObj name="CorelDRAW" r:id="rId5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221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60952"/>
            <a:ext cx="116031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en-US" sz="1600" dirty="0">
              <a:latin typeface="Century Gothic" panose="020B0502020202020204" pitchFamily="34" charset="0"/>
            </a:endParaRPr>
          </a:p>
          <a:p>
            <a:r>
              <a:rPr lang="ru-RU" sz="1600" dirty="0" err="1">
                <a:latin typeface="Century Gothic" panose="020B0502020202020204" pitchFamily="34" charset="0"/>
              </a:rPr>
              <a:t>Цифровизация</a:t>
            </a:r>
            <a:r>
              <a:rPr lang="ru-RU" sz="1600" dirty="0">
                <a:latin typeface="Century Gothic" panose="020B0502020202020204" pitchFamily="34" charset="0"/>
              </a:rPr>
              <a:t> повышает гибкость производства, сокращает время вывода новой продукции на рынок, что позволяет реализовывать новые бизнес-модели. Все это значительно повышает эффективность и конкурентоспособность предприятий промышленности: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/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– производительность труда повышается в среднем на 10-20% за счет оптимизации процессов, возможности оперативного анализа данных в режиме реального времени, снижения аварийных ситуаций и простоев, улучшения взаимодействия сотрудников и оборудования;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/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– безопасность труда обеспечивается за счет минимизации человеческого труда в особо опасных зонах и в мес­тах с высоким уровнем травматизма. Например, для проверки опасных зон в руднике и данных, исключающей травматизм персонала. Это также позволяет перевести операторов из подземной среды в более безопасные и комфортные рабочие среды в диспетчерских;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/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– сроки вывода новой продукции на рынок сокращаются на 20% благодаря технологиям цифрового инжиниринга и быстрого </a:t>
            </a:r>
            <a:r>
              <a:rPr lang="ru-RU" sz="1600" dirty="0" err="1">
                <a:latin typeface="Century Gothic" panose="020B0502020202020204" pitchFamily="34" charset="0"/>
              </a:rPr>
              <a:t>прототипирования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84477"/>
              </p:ext>
            </p:extLst>
          </p:nvPr>
        </p:nvGraphicFramePr>
        <p:xfrm>
          <a:off x="-184916" y="98910"/>
          <a:ext cx="5671316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916" y="98910"/>
                        <a:ext cx="5671316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3957" y="166794"/>
            <a:ext cx="4557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АКТУАЛЬНОСТЬ ПРОЕКТА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279118"/>
              </p:ext>
            </p:extLst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CorelDRAW" r:id="rId5" imgW="351463" imgH="8037542" progId="CorelDraw.Graphic.16">
                  <p:embed/>
                </p:oleObj>
              </mc:Choice>
              <mc:Fallback>
                <p:oleObj name="CorelDRAW" r:id="rId5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819"/>
            <a:ext cx="12005451" cy="21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18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5923" y="275459"/>
            <a:ext cx="543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ЦЕЛЕВАЯ АУДИТОРИЯ:</a:t>
            </a:r>
          </a:p>
          <a:p>
            <a:pPr lvl="0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5923" y="854771"/>
            <a:ext cx="101227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ПЛАНИРУЕТСЯ УЧАСТИЕ 450 ДЕЛЕГАТОВ, ЖЕНЩИН-ПРЕДПРИНИМАТЕЛЕЙ, РУКОВОДИТЕЛЕЙ БИЗНЕСА (МСБ И КРУПНЫЕ ПРЕДПРИЯТИЯ);</a:t>
            </a:r>
          </a:p>
          <a:p>
            <a:r>
              <a:rPr lang="ru-RU" dirty="0">
                <a:latin typeface="Century Gothic" panose="020B0502020202020204" pitchFamily="34" charset="0"/>
              </a:rPr>
              <a:t> 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МОЛОДЫЕ ДЕВУШКИ –ПРЕДПРИНИМАТЕЛИ, НАЧИНАЮЩИЕ БИЗНЕС;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РУКОВОДИТЕЛИ МЕЖДУНАРОДНЫХ И КАЗАХСТАНСКИХ ИНСТИТУТОВ РАЗВИТИЯ.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388201" y="6367567"/>
            <a:ext cx="257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https://www.bf-pro.com/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761409"/>
            <a:ext cx="12192000" cy="109471"/>
          </a:xfrm>
          <a:prstGeom prst="rect">
            <a:avLst/>
          </a:prstGeom>
          <a:solidFill>
            <a:srgbClr val="DA2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3Pc\Downloads\IMG-20170714-WA0000.jpg"/>
          <p:cNvPicPr>
            <a:picLocks noChangeAspect="1" noChangeArrowheads="1"/>
          </p:cNvPicPr>
          <p:nvPr/>
        </p:nvPicPr>
        <p:blipFill>
          <a:blip r:embed="rId2"/>
          <a:srcRect l="861" t="28125" r="-431" b="28125"/>
          <a:stretch>
            <a:fillRect/>
          </a:stretch>
        </p:blipFill>
        <p:spPr bwMode="auto">
          <a:xfrm>
            <a:off x="740151" y="3125187"/>
            <a:ext cx="3600400" cy="2465785"/>
          </a:xfrm>
          <a:prstGeom prst="rect">
            <a:avLst/>
          </a:prstGeom>
          <a:noFill/>
        </p:spPr>
      </p:pic>
      <p:pic>
        <p:nvPicPr>
          <p:cNvPr id="13" name="Picture 4" descr="C:\Users\3Pc\Downloads\IMG-20170714-WA0002 (1).jpg"/>
          <p:cNvPicPr>
            <a:picLocks noChangeAspect="1" noChangeArrowheads="1"/>
          </p:cNvPicPr>
          <p:nvPr/>
        </p:nvPicPr>
        <p:blipFill>
          <a:blip r:embed="rId3"/>
          <a:srcRect t="27083" r="8333" b="27083"/>
          <a:stretch>
            <a:fillRect/>
          </a:stretch>
        </p:blipFill>
        <p:spPr bwMode="auto">
          <a:xfrm>
            <a:off x="4427445" y="3125187"/>
            <a:ext cx="3614187" cy="2549207"/>
          </a:xfrm>
          <a:prstGeom prst="rect">
            <a:avLst/>
          </a:prstGeom>
          <a:noFill/>
        </p:spPr>
      </p:pic>
      <p:pic>
        <p:nvPicPr>
          <p:cNvPr id="14" name="Picture 5" descr="C:\Users\3Pc\Downloads\IMG-20170714-WA0001 (1).jpg"/>
          <p:cNvPicPr>
            <a:picLocks noChangeAspect="1" noChangeArrowheads="1"/>
          </p:cNvPicPr>
          <p:nvPr/>
        </p:nvPicPr>
        <p:blipFill>
          <a:blip r:embed="rId4"/>
          <a:srcRect t="28125" b="29166"/>
          <a:stretch>
            <a:fillRect/>
          </a:stretch>
        </p:blipFill>
        <p:spPr bwMode="auto">
          <a:xfrm>
            <a:off x="8128526" y="3126362"/>
            <a:ext cx="3837502" cy="254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2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88747" y="742792"/>
            <a:ext cx="1049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ПРИВЕТСТВИЕ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-184916" y="98910"/>
          <a:ext cx="6427671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916" y="98910"/>
                        <a:ext cx="6427671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2870" y="145357"/>
            <a:ext cx="6049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ПРОГРАММА</a:t>
            </a:r>
            <a:endParaRPr lang="ru-RU" sz="24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6" y="742792"/>
            <a:ext cx="877968" cy="877968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name="CorelDRAW" r:id="rId6" imgW="351463" imgH="8037542" progId="CorelDraw.Graphic.16">
                  <p:embed/>
                </p:oleObj>
              </mc:Choice>
              <mc:Fallback>
                <p:oleObj name="CorelDRAW" r:id="rId6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05" y="1463338"/>
            <a:ext cx="3000243" cy="30689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67" y="1461866"/>
            <a:ext cx="2565167" cy="3228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21" y="1461866"/>
            <a:ext cx="2867526" cy="31896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2838" y="5147231"/>
            <a:ext cx="3048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Аскар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Жумагалиев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Заместитель Премьер-Министра Республики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Казахстан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38267" y="5119470"/>
            <a:ext cx="3032307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Раушан</a:t>
            </a:r>
            <a:r>
              <a:rPr lang="ru-RU" sz="1300" b="1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300" b="1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Сарсембаева</a:t>
            </a:r>
            <a:r>
              <a:rPr lang="ru-RU" sz="1300" b="1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endParaRPr lang="ru-RU" sz="1300" b="1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Президент РОО «Ассоциация деловых женщин Казахстана», </a:t>
            </a:r>
            <a:r>
              <a:rPr lang="ru-RU" sz="13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Член </a:t>
            </a:r>
            <a:r>
              <a:rPr lang="ru-RU" sz="13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Национальной Комиссии по делам женщин и </a:t>
            </a:r>
            <a:r>
              <a:rPr lang="ru-RU" sz="13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семейно-демографической политике </a:t>
            </a:r>
            <a:r>
              <a:rPr lang="ru-RU" sz="13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при Президенте </a:t>
            </a:r>
            <a:r>
              <a:rPr lang="ru-RU" sz="13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РК, Заслуженный </a:t>
            </a:r>
            <a:r>
              <a:rPr lang="ru-RU" sz="13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деятель </a:t>
            </a:r>
            <a:r>
              <a:rPr lang="ru-RU" sz="13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РК</a:t>
            </a:r>
            <a:endParaRPr lang="ru-RU" sz="1300" dirty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675688" y="4890284"/>
            <a:ext cx="3048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Агрис</a:t>
            </a:r>
            <a:r>
              <a:rPr lang="ru-RU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Преймайнис</a:t>
            </a:r>
            <a:endParaRPr lang="ru-RU" sz="1400" b="1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Глава 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Европейского Банка Реконструкции и Развития в Республике </a:t>
            </a:r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Казахстан (ЕБРР)</a:t>
            </a:r>
            <a:endParaRPr lang="ru-RU" sz="1400" dirty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88747" y="742792"/>
            <a:ext cx="1049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СПИКЕРЫ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-184916" y="98910"/>
          <a:ext cx="6427671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916" y="98910"/>
                        <a:ext cx="6427671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2870" y="145357"/>
            <a:ext cx="6049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ПРОГРАММА</a:t>
            </a:r>
            <a:endParaRPr lang="ru-RU" sz="24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6" y="742792"/>
            <a:ext cx="877968" cy="877968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4" name="CorelDRAW" r:id="rId6" imgW="351463" imgH="8037542" progId="CorelDraw.Graphic.16">
                  <p:embed/>
                </p:oleObj>
              </mc:Choice>
              <mc:Fallback>
                <p:oleObj name="CorelDRAW" r:id="rId6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61851" y="2670987"/>
            <a:ext cx="49389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endParaRPr lang="ru-RU" sz="1400" b="1" dirty="0">
              <a:effectLst/>
              <a:latin typeface="Times New Roman" charset="0"/>
              <a:ea typeface="Times New Roman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Мустафа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Ичиль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эксперт по маркетингу в области цифровых стратегий и инноваций (Турция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Mustafa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Icil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consultant, trainer and keynote speaker on digital strategy, innovation (Turkey)</a:t>
            </a:r>
          </a:p>
          <a:p>
            <a:pPr lvl="0" algn="ctr">
              <a:spcAft>
                <a:spcPts val="0"/>
              </a:spcAft>
            </a:pPr>
            <a:endParaRPr lang="ru-RU" sz="1400" b="1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66" y="1576541"/>
            <a:ext cx="4501935" cy="33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88747" y="843101"/>
            <a:ext cx="1049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СПИКЕРЫ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-184916" y="98910"/>
          <a:ext cx="6427671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916" y="98910"/>
                        <a:ext cx="6427671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2870" y="145357"/>
            <a:ext cx="6049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ПРОГРАММА</a:t>
            </a:r>
            <a:endParaRPr lang="ru-RU" sz="24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0" y="843101"/>
            <a:ext cx="877968" cy="877968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8" name="CorelDRAW" r:id="rId6" imgW="351463" imgH="8037542" progId="CorelDraw.Graphic.16">
                  <p:embed/>
                </p:oleObj>
              </mc:Choice>
              <mc:Fallback>
                <p:oleObj name="CorelDRAW" r:id="rId6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07" y="1427877"/>
            <a:ext cx="2636575" cy="3583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06" y="1427877"/>
            <a:ext cx="2860924" cy="35832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42" y="1427877"/>
            <a:ext cx="2469974" cy="35832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48250" y="5011162"/>
            <a:ext cx="3048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sz="1400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Багдат</a:t>
            </a:r>
            <a:r>
              <a:rPr lang="ru-RU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Мусин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Председатель 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Комитета по правовой статистике и специальным учетам Генеральной прокуратуры </a:t>
            </a:r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РК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(на согласовании</a:t>
            </a:r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);</a:t>
            </a:r>
            <a:endParaRPr lang="ru-RU" sz="1400" dirty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8925" y="5018644"/>
            <a:ext cx="304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1400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Бикеш</a:t>
            </a:r>
            <a:r>
              <a:rPr lang="ru-RU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Курмангалиева</a:t>
            </a: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Управляющий директор АО «</a:t>
            </a:r>
            <a:r>
              <a:rPr lang="ru-RU" sz="1400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Казахтелеком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» </a:t>
            </a:r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75642" y="5077153"/>
            <a:ext cx="2812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Диана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Музан</a:t>
            </a:r>
            <a:endParaRPr lang="ru-RU" sz="1400" b="1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Руководитель</a:t>
            </a:r>
            <a:r>
              <a:rPr lang="en-US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Muzan</a:t>
            </a:r>
            <a:r>
              <a:rPr lang="en-US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Group 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(США</a:t>
            </a:r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)</a:t>
            </a:r>
            <a:endParaRPr lang="ru-RU" sz="1400" dirty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88747" y="843101"/>
            <a:ext cx="10498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МОДЕРАТОРЫ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-184916" y="98910"/>
          <a:ext cx="6427671" cy="5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CorelDRAW" r:id="rId3" imgW="351463" imgH="8037542" progId="CorelDraw.Graphic.16">
                  <p:embed/>
                </p:oleObj>
              </mc:Choice>
              <mc:Fallback>
                <p:oleObj name="CorelDRAW" r:id="rId3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916" y="98910"/>
                        <a:ext cx="6427671" cy="597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2870" y="145357"/>
            <a:ext cx="6049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ПРОГРАММА</a:t>
            </a:r>
            <a:endParaRPr lang="ru-RU" sz="24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0" y="843101"/>
            <a:ext cx="877968" cy="877968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12005451" y="-13485"/>
          <a:ext cx="236537" cy="69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CorelDRAW" r:id="rId6" imgW="351463" imgH="8037542" progId="CorelDraw.Graphic.16">
                  <p:embed/>
                </p:oleObj>
              </mc:Choice>
              <mc:Fallback>
                <p:oleObj name="CorelDRAW" r:id="rId6" imgW="351463" imgH="803754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51" y="-13485"/>
                        <a:ext cx="236537" cy="69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33" y="1601116"/>
            <a:ext cx="2635211" cy="3438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94" y="1601116"/>
            <a:ext cx="3123519" cy="34380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43838" y="5947520"/>
            <a:ext cx="3158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11" name="Picture 2" descr="C:\Users\3Pc\Desktop\4e3aee264e14230be3048440ff8ee0a9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0590" y="1584346"/>
            <a:ext cx="3039653" cy="338521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381125" y="5358570"/>
            <a:ext cx="304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Дана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Алтыбаева</a:t>
            </a:r>
            <a:endParaRPr lang="ru-RU" sz="1400" b="1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Генеральный 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Директор </a:t>
            </a:r>
            <a:r>
              <a:rPr lang="ru-RU" sz="1400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Hewlett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Packard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charset="0"/>
                <a:ea typeface="Times New Roman" charset="0"/>
              </a:rPr>
              <a:t>Enterprise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Казахстан/Кыргызстан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00588" y="5122515"/>
            <a:ext cx="3048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Сергей Домнин </a:t>
            </a:r>
            <a:endParaRPr lang="ru-RU" sz="1400" b="1" dirty="0" smtClean="0">
              <a:solidFill>
                <a:prstClr val="black"/>
              </a:solidFill>
              <a:latin typeface="Times New Roman" charset="0"/>
              <a:ea typeface="Times New Roman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charset="0"/>
                <a:ea typeface="Times New Roman" charset="0"/>
              </a:rPr>
              <a:t>Руководитель программ мировых политико-экономических исследований Института мировой экономики и политики при Фонде Первого Президента РК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45525" y="5039509"/>
            <a:ext cx="3048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kk-KZ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kk-KZ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Виллемс</a:t>
            </a:r>
          </a:p>
          <a:p>
            <a:pPr lvl="0" algn="ctr"/>
            <a:r>
              <a:rPr lang="kk-K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Региональный менеджер </a:t>
            </a:r>
            <a:r>
              <a:rPr lang="az-Latn-A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MasterCard </a:t>
            </a:r>
            <a:r>
              <a:rPr lang="kk-K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Армении,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Беларуси 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Казахстане.</a:t>
            </a: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Россия,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г.Москва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13259</TotalTime>
  <Words>629</Words>
  <Application>Microsoft Office PowerPoint</Application>
  <PresentationFormat>Произвольный</PresentationFormat>
  <Paragraphs>138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259</cp:revision>
  <cp:lastPrinted>2018-05-02T07:32:01Z</cp:lastPrinted>
  <dcterms:created xsi:type="dcterms:W3CDTF">2017-04-03T17:01:41Z</dcterms:created>
  <dcterms:modified xsi:type="dcterms:W3CDTF">2018-05-21T06:26:22Z</dcterms:modified>
</cp:coreProperties>
</file>