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8" r:id="rId3"/>
    <p:sldId id="257" r:id="rId4"/>
    <p:sldId id="269" r:id="rId5"/>
    <p:sldId id="259" r:id="rId6"/>
    <p:sldId id="261" r:id="rId7"/>
    <p:sldId id="262" r:id="rId8"/>
    <p:sldId id="258" r:id="rId9"/>
    <p:sldId id="263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49B4E1-CB30-403C-9AF0-2DD854C13FC4}" type="doc">
      <dgm:prSet loTypeId="urn:microsoft.com/office/officeart/2005/8/layout/cycle3" loCatId="cycle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5629008-090D-49DB-99A2-6B95A1C20B9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/>
            <a:t>Низкий уровень образования и </a:t>
          </a:r>
          <a:r>
            <a:rPr lang="ru-RU" sz="1400" dirty="0" err="1" smtClean="0"/>
            <a:t>проф.подготовки</a:t>
          </a:r>
          <a:r>
            <a:rPr lang="ru-RU" sz="1400" dirty="0" smtClean="0"/>
            <a:t> </a:t>
          </a:r>
          <a:r>
            <a:rPr lang="ru-RU" sz="1400" dirty="0" err="1" smtClean="0"/>
            <a:t>ЖсОП</a:t>
          </a:r>
          <a:endParaRPr lang="ru-RU" sz="1400" dirty="0"/>
        </a:p>
      </dgm:t>
    </dgm:pt>
    <dgm:pt modelId="{62D38949-7DF4-4BF4-836B-84F322F4C319}" type="parTrans" cxnId="{D50A3ECA-F576-4F06-A51B-8D8FB050E159}">
      <dgm:prSet/>
      <dgm:spPr/>
      <dgm:t>
        <a:bodyPr/>
        <a:lstStyle/>
        <a:p>
          <a:endParaRPr lang="ru-RU"/>
        </a:p>
      </dgm:t>
    </dgm:pt>
    <dgm:pt modelId="{76A9116C-FEAD-4084-90D4-33249F0EDF71}" type="sibTrans" cxnId="{D50A3ECA-F576-4F06-A51B-8D8FB050E159}">
      <dgm:prSet/>
      <dgm:spPr/>
      <dgm:t>
        <a:bodyPr/>
        <a:lstStyle/>
        <a:p>
          <a:endParaRPr lang="ru-RU"/>
        </a:p>
      </dgm:t>
    </dgm:pt>
    <dgm:pt modelId="{B8C7E2C3-C688-4B3F-A235-919D9C98A50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/>
            <a:t>Недоступная инфраструктура</a:t>
          </a:r>
          <a:endParaRPr lang="ru-RU" sz="1400" dirty="0"/>
        </a:p>
      </dgm:t>
    </dgm:pt>
    <dgm:pt modelId="{3E4C58D4-2638-4A82-BD4A-562D0327E4B5}" type="parTrans" cxnId="{8721EC9C-B424-4E44-ACC2-11B3698D953D}">
      <dgm:prSet/>
      <dgm:spPr/>
      <dgm:t>
        <a:bodyPr/>
        <a:lstStyle/>
        <a:p>
          <a:endParaRPr lang="ru-RU"/>
        </a:p>
      </dgm:t>
    </dgm:pt>
    <dgm:pt modelId="{BE221A5A-E742-4E9F-8E39-675EE6E8CC91}" type="sibTrans" cxnId="{8721EC9C-B424-4E44-ACC2-11B3698D953D}">
      <dgm:prSet/>
      <dgm:spPr/>
      <dgm:t>
        <a:bodyPr/>
        <a:lstStyle/>
        <a:p>
          <a:endParaRPr lang="ru-RU"/>
        </a:p>
      </dgm:t>
    </dgm:pt>
    <dgm:pt modelId="{207FE179-662D-4FAE-80D8-F4B6E075CFD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Слабая информированность и отсутствие поддержки работодателей</a:t>
          </a:r>
          <a:endParaRPr lang="ru-RU" sz="1400" b="1" dirty="0">
            <a:solidFill>
              <a:schemeClr val="tx1"/>
            </a:solidFill>
          </a:endParaRPr>
        </a:p>
      </dgm:t>
    </dgm:pt>
    <dgm:pt modelId="{EA6681FF-66D1-43A9-A6F5-32CE0F7AF14C}" type="parTrans" cxnId="{E84491E2-52FB-4708-8D76-512EB5DF4965}">
      <dgm:prSet/>
      <dgm:spPr/>
      <dgm:t>
        <a:bodyPr/>
        <a:lstStyle/>
        <a:p>
          <a:endParaRPr lang="ru-RU"/>
        </a:p>
      </dgm:t>
    </dgm:pt>
    <dgm:pt modelId="{E89968A6-F475-4582-B6EC-878C24316E1D}" type="sibTrans" cxnId="{E84491E2-52FB-4708-8D76-512EB5DF4965}">
      <dgm:prSet/>
      <dgm:spPr/>
      <dgm:t>
        <a:bodyPr/>
        <a:lstStyle/>
        <a:p>
          <a:endParaRPr lang="ru-RU"/>
        </a:p>
      </dgm:t>
    </dgm:pt>
    <dgm:pt modelId="{9F71D138-A6F9-4C6C-8EE4-040244EAE81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Отсутствие социальных навыков </a:t>
          </a:r>
          <a:r>
            <a:rPr lang="ru-RU" sz="1400" b="1" dirty="0" err="1" smtClean="0">
              <a:solidFill>
                <a:schemeClr val="tx1"/>
              </a:solidFill>
            </a:rPr>
            <a:t>ЖсОП</a:t>
          </a:r>
          <a:r>
            <a:rPr lang="ru-RU" sz="1400" b="1" dirty="0" smtClean="0">
              <a:solidFill>
                <a:schemeClr val="tx1"/>
              </a:solidFill>
            </a:rPr>
            <a:t> и неустойчивость при трудоустройстве</a:t>
          </a:r>
          <a:endParaRPr lang="ru-RU" sz="1400" b="1" dirty="0">
            <a:solidFill>
              <a:schemeClr val="tx1"/>
            </a:solidFill>
          </a:endParaRPr>
        </a:p>
      </dgm:t>
    </dgm:pt>
    <dgm:pt modelId="{B2DB4C33-B0DA-4168-8EDF-A811F5D803C3}" type="parTrans" cxnId="{9DDFD3AC-58CA-410E-B0A9-6B218B6EE89A}">
      <dgm:prSet/>
      <dgm:spPr/>
      <dgm:t>
        <a:bodyPr/>
        <a:lstStyle/>
        <a:p>
          <a:endParaRPr lang="ru-RU"/>
        </a:p>
      </dgm:t>
    </dgm:pt>
    <dgm:pt modelId="{31EF1EFF-3A0E-4496-97BB-A579BE9627E9}" type="sibTrans" cxnId="{9DDFD3AC-58CA-410E-B0A9-6B218B6EE89A}">
      <dgm:prSet/>
      <dgm:spPr/>
      <dgm:t>
        <a:bodyPr/>
        <a:lstStyle/>
        <a:p>
          <a:endParaRPr lang="ru-RU"/>
        </a:p>
      </dgm:t>
    </dgm:pt>
    <dgm:pt modelId="{B3C8E544-0155-46EF-8B8C-85D51F1613C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Стереотипы и предубеждения в отношении </a:t>
          </a:r>
          <a:r>
            <a:rPr lang="ru-RU" sz="1400" b="1" dirty="0" err="1" smtClean="0">
              <a:solidFill>
                <a:schemeClr val="tx1"/>
              </a:solidFill>
            </a:rPr>
            <a:t>ЖсОП</a:t>
          </a:r>
          <a:endParaRPr lang="ru-RU" sz="1400" b="1" dirty="0">
            <a:solidFill>
              <a:schemeClr val="tx1"/>
            </a:solidFill>
          </a:endParaRPr>
        </a:p>
      </dgm:t>
    </dgm:pt>
    <dgm:pt modelId="{A6EB2C5B-91A3-42AA-A1B8-23F52FFEB804}" type="parTrans" cxnId="{91A11BC1-7FA5-47F4-8128-5AD19AC65501}">
      <dgm:prSet/>
      <dgm:spPr/>
      <dgm:t>
        <a:bodyPr/>
        <a:lstStyle/>
        <a:p>
          <a:endParaRPr lang="ru-RU"/>
        </a:p>
      </dgm:t>
    </dgm:pt>
    <dgm:pt modelId="{530667E8-06D0-470D-96BF-1E352697065C}" type="sibTrans" cxnId="{91A11BC1-7FA5-47F4-8128-5AD19AC65501}">
      <dgm:prSet/>
      <dgm:spPr/>
      <dgm:t>
        <a:bodyPr/>
        <a:lstStyle/>
        <a:p>
          <a:endParaRPr lang="ru-RU"/>
        </a:p>
      </dgm:t>
    </dgm:pt>
    <dgm:pt modelId="{572EEEFF-CDF0-41D3-8E06-33C6E8E9568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/>
            <a:t>Отсутствие преференций работодателями</a:t>
          </a:r>
          <a:endParaRPr lang="ru-RU" sz="1400" dirty="0"/>
        </a:p>
      </dgm:t>
    </dgm:pt>
    <dgm:pt modelId="{F17BCA02-9EB2-41CA-A678-E31C1A71AA40}" type="parTrans" cxnId="{8F7C2583-C084-4D56-B2CF-8AE9104902A7}">
      <dgm:prSet/>
      <dgm:spPr/>
      <dgm:t>
        <a:bodyPr/>
        <a:lstStyle/>
        <a:p>
          <a:endParaRPr lang="ru-RU"/>
        </a:p>
      </dgm:t>
    </dgm:pt>
    <dgm:pt modelId="{F4B08745-673C-47B2-B51D-D90B7F79FCBF}" type="sibTrans" cxnId="{8F7C2583-C084-4D56-B2CF-8AE9104902A7}">
      <dgm:prSet/>
      <dgm:spPr/>
      <dgm:t>
        <a:bodyPr/>
        <a:lstStyle/>
        <a:p>
          <a:endParaRPr lang="ru-RU"/>
        </a:p>
      </dgm:t>
    </dgm:pt>
    <dgm:pt modelId="{B81F2A65-32D2-41F7-B25A-74CD5FBB62A9}" type="pres">
      <dgm:prSet presAssocID="{2249B4E1-CB30-403C-9AF0-2DD854C13F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94480E-E816-4B2B-92FC-D53ACD5799E7}" type="pres">
      <dgm:prSet presAssocID="{2249B4E1-CB30-403C-9AF0-2DD854C13FC4}" presName="cycle" presStyleCnt="0"/>
      <dgm:spPr/>
    </dgm:pt>
    <dgm:pt modelId="{7A5958A6-08D5-42C7-A0EB-802D1CB0D558}" type="pres">
      <dgm:prSet presAssocID="{D5629008-090D-49DB-99A2-6B95A1C20B94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49C32-B36D-42CB-8D92-3FBA76827504}" type="pres">
      <dgm:prSet presAssocID="{76A9116C-FEAD-4084-90D4-33249F0EDF7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D25421D6-17C1-4A36-9F2C-716F8F7CC75A}" type="pres">
      <dgm:prSet presAssocID="{B8C7E2C3-C688-4B3F-A235-919D9C98A508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8BA8D-4AF2-4B7C-8432-72B5F2994007}" type="pres">
      <dgm:prSet presAssocID="{572EEEFF-CDF0-41D3-8E06-33C6E8E95685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D08E8-5FDF-49AA-98CF-53649760DB9B}" type="pres">
      <dgm:prSet presAssocID="{207FE179-662D-4FAE-80D8-F4B6E075CFDC}" presName="nodeFollowingNodes" presStyleLbl="node1" presStyleIdx="3" presStyleCnt="6" custScaleX="135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F6480-C09D-4C9F-8586-9B4C828326D8}" type="pres">
      <dgm:prSet presAssocID="{9F71D138-A6F9-4C6C-8EE4-040244EAE815}" presName="nodeFollowingNodes" presStyleLbl="node1" presStyleIdx="4" presStyleCnt="6" custScaleX="136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FC9C4-8F37-42EC-9692-0472DDC23A38}" type="pres">
      <dgm:prSet presAssocID="{B3C8E544-0155-46EF-8B8C-85D51F1613C6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DFD3AC-58CA-410E-B0A9-6B218B6EE89A}" srcId="{2249B4E1-CB30-403C-9AF0-2DD854C13FC4}" destId="{9F71D138-A6F9-4C6C-8EE4-040244EAE815}" srcOrd="4" destOrd="0" parTransId="{B2DB4C33-B0DA-4168-8EDF-A811F5D803C3}" sibTransId="{31EF1EFF-3A0E-4496-97BB-A579BE9627E9}"/>
    <dgm:cxn modelId="{CE003681-DE7A-4085-860A-3D1406DBB2FE}" type="presOf" srcId="{207FE179-662D-4FAE-80D8-F4B6E075CFDC}" destId="{DE4D08E8-5FDF-49AA-98CF-53649760DB9B}" srcOrd="0" destOrd="0" presId="urn:microsoft.com/office/officeart/2005/8/layout/cycle3"/>
    <dgm:cxn modelId="{8721EC9C-B424-4E44-ACC2-11B3698D953D}" srcId="{2249B4E1-CB30-403C-9AF0-2DD854C13FC4}" destId="{B8C7E2C3-C688-4B3F-A235-919D9C98A508}" srcOrd="1" destOrd="0" parTransId="{3E4C58D4-2638-4A82-BD4A-562D0327E4B5}" sibTransId="{BE221A5A-E742-4E9F-8E39-675EE6E8CC91}"/>
    <dgm:cxn modelId="{E84491E2-52FB-4708-8D76-512EB5DF4965}" srcId="{2249B4E1-CB30-403C-9AF0-2DD854C13FC4}" destId="{207FE179-662D-4FAE-80D8-F4B6E075CFDC}" srcOrd="3" destOrd="0" parTransId="{EA6681FF-66D1-43A9-A6F5-32CE0F7AF14C}" sibTransId="{E89968A6-F475-4582-B6EC-878C24316E1D}"/>
    <dgm:cxn modelId="{2FECAFA7-D23D-4AA8-BED7-B31FE885423E}" type="presOf" srcId="{B8C7E2C3-C688-4B3F-A235-919D9C98A508}" destId="{D25421D6-17C1-4A36-9F2C-716F8F7CC75A}" srcOrd="0" destOrd="0" presId="urn:microsoft.com/office/officeart/2005/8/layout/cycle3"/>
    <dgm:cxn modelId="{CDA11F4C-F009-4B1C-985D-2C76E5789937}" type="presOf" srcId="{2249B4E1-CB30-403C-9AF0-2DD854C13FC4}" destId="{B81F2A65-32D2-41F7-B25A-74CD5FBB62A9}" srcOrd="0" destOrd="0" presId="urn:microsoft.com/office/officeart/2005/8/layout/cycle3"/>
    <dgm:cxn modelId="{2FECB987-E24D-407A-AB0B-9C4A6961898B}" type="presOf" srcId="{D5629008-090D-49DB-99A2-6B95A1C20B94}" destId="{7A5958A6-08D5-42C7-A0EB-802D1CB0D558}" srcOrd="0" destOrd="0" presId="urn:microsoft.com/office/officeart/2005/8/layout/cycle3"/>
    <dgm:cxn modelId="{A115311B-A9D1-439C-AFAB-D08F40A7FC77}" type="presOf" srcId="{76A9116C-FEAD-4084-90D4-33249F0EDF71}" destId="{6DD49C32-B36D-42CB-8D92-3FBA76827504}" srcOrd="0" destOrd="0" presId="urn:microsoft.com/office/officeart/2005/8/layout/cycle3"/>
    <dgm:cxn modelId="{E65C4AD8-D390-435A-A9C5-5591507858E5}" type="presOf" srcId="{B3C8E544-0155-46EF-8B8C-85D51F1613C6}" destId="{90AFC9C4-8F37-42EC-9692-0472DDC23A38}" srcOrd="0" destOrd="0" presId="urn:microsoft.com/office/officeart/2005/8/layout/cycle3"/>
    <dgm:cxn modelId="{8F7C2583-C084-4D56-B2CF-8AE9104902A7}" srcId="{2249B4E1-CB30-403C-9AF0-2DD854C13FC4}" destId="{572EEEFF-CDF0-41D3-8E06-33C6E8E95685}" srcOrd="2" destOrd="0" parTransId="{F17BCA02-9EB2-41CA-A678-E31C1A71AA40}" sibTransId="{F4B08745-673C-47B2-B51D-D90B7F79FCBF}"/>
    <dgm:cxn modelId="{272CAE70-8631-4F09-BE3A-E0EEEE56AD42}" type="presOf" srcId="{572EEEFF-CDF0-41D3-8E06-33C6E8E95685}" destId="{7838BA8D-4AF2-4B7C-8432-72B5F2994007}" srcOrd="0" destOrd="0" presId="urn:microsoft.com/office/officeart/2005/8/layout/cycle3"/>
    <dgm:cxn modelId="{91A11BC1-7FA5-47F4-8128-5AD19AC65501}" srcId="{2249B4E1-CB30-403C-9AF0-2DD854C13FC4}" destId="{B3C8E544-0155-46EF-8B8C-85D51F1613C6}" srcOrd="5" destOrd="0" parTransId="{A6EB2C5B-91A3-42AA-A1B8-23F52FFEB804}" sibTransId="{530667E8-06D0-470D-96BF-1E352697065C}"/>
    <dgm:cxn modelId="{D50A3ECA-F576-4F06-A51B-8D8FB050E159}" srcId="{2249B4E1-CB30-403C-9AF0-2DD854C13FC4}" destId="{D5629008-090D-49DB-99A2-6B95A1C20B94}" srcOrd="0" destOrd="0" parTransId="{62D38949-7DF4-4BF4-836B-84F322F4C319}" sibTransId="{76A9116C-FEAD-4084-90D4-33249F0EDF71}"/>
    <dgm:cxn modelId="{E8DFAA8F-AD8F-482D-AA01-66A7D4320F86}" type="presOf" srcId="{9F71D138-A6F9-4C6C-8EE4-040244EAE815}" destId="{0F2F6480-C09D-4C9F-8586-9B4C828326D8}" srcOrd="0" destOrd="0" presId="urn:microsoft.com/office/officeart/2005/8/layout/cycle3"/>
    <dgm:cxn modelId="{24FFE466-99A7-4723-9AE6-6705D6821AA3}" type="presParOf" srcId="{B81F2A65-32D2-41F7-B25A-74CD5FBB62A9}" destId="{1894480E-E816-4B2B-92FC-D53ACD5799E7}" srcOrd="0" destOrd="0" presId="urn:microsoft.com/office/officeart/2005/8/layout/cycle3"/>
    <dgm:cxn modelId="{0E482199-B999-44E9-8316-8096FD5927D5}" type="presParOf" srcId="{1894480E-E816-4B2B-92FC-D53ACD5799E7}" destId="{7A5958A6-08D5-42C7-A0EB-802D1CB0D558}" srcOrd="0" destOrd="0" presId="urn:microsoft.com/office/officeart/2005/8/layout/cycle3"/>
    <dgm:cxn modelId="{6AA2C520-036C-4F6B-A4D4-98EA0DFB066B}" type="presParOf" srcId="{1894480E-E816-4B2B-92FC-D53ACD5799E7}" destId="{6DD49C32-B36D-42CB-8D92-3FBA76827504}" srcOrd="1" destOrd="0" presId="urn:microsoft.com/office/officeart/2005/8/layout/cycle3"/>
    <dgm:cxn modelId="{BA340C72-DC11-4D4D-94CE-94449AC7A507}" type="presParOf" srcId="{1894480E-E816-4B2B-92FC-D53ACD5799E7}" destId="{D25421D6-17C1-4A36-9F2C-716F8F7CC75A}" srcOrd="2" destOrd="0" presId="urn:microsoft.com/office/officeart/2005/8/layout/cycle3"/>
    <dgm:cxn modelId="{70F48BE6-EAF1-46F3-ADF5-3DF8CE9635C1}" type="presParOf" srcId="{1894480E-E816-4B2B-92FC-D53ACD5799E7}" destId="{7838BA8D-4AF2-4B7C-8432-72B5F2994007}" srcOrd="3" destOrd="0" presId="urn:microsoft.com/office/officeart/2005/8/layout/cycle3"/>
    <dgm:cxn modelId="{CF61F4BD-1E1A-471F-9F85-A9C8F50E39BA}" type="presParOf" srcId="{1894480E-E816-4B2B-92FC-D53ACD5799E7}" destId="{DE4D08E8-5FDF-49AA-98CF-53649760DB9B}" srcOrd="4" destOrd="0" presId="urn:microsoft.com/office/officeart/2005/8/layout/cycle3"/>
    <dgm:cxn modelId="{1A1798F4-AC90-468F-9DAC-5CF81FF054A4}" type="presParOf" srcId="{1894480E-E816-4B2B-92FC-D53ACD5799E7}" destId="{0F2F6480-C09D-4C9F-8586-9B4C828326D8}" srcOrd="5" destOrd="0" presId="urn:microsoft.com/office/officeart/2005/8/layout/cycle3"/>
    <dgm:cxn modelId="{F7BA1F79-E881-4634-A259-53AAB7735006}" type="presParOf" srcId="{1894480E-E816-4B2B-92FC-D53ACD5799E7}" destId="{90AFC9C4-8F37-42EC-9692-0472DDC23A38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49B4E1-CB30-403C-9AF0-2DD854C13FC4}" type="doc">
      <dgm:prSet loTypeId="urn:microsoft.com/office/officeart/2005/8/layout/cycle3" loCatId="cycle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5629008-090D-49DB-99A2-6B95A1C20B9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/>
            <a:t>Низкий уровень </a:t>
          </a:r>
          <a:r>
            <a:rPr lang="ru-RU" sz="1400" b="1" dirty="0" smtClean="0">
              <a:solidFill>
                <a:schemeClr val="tx1"/>
              </a:solidFill>
            </a:rPr>
            <a:t>образования</a:t>
          </a:r>
          <a:r>
            <a:rPr lang="ru-RU" sz="1400" b="1" dirty="0" smtClean="0"/>
            <a:t> и </a:t>
          </a:r>
          <a:r>
            <a:rPr lang="ru-RU" sz="1400" b="1" dirty="0" err="1" smtClean="0"/>
            <a:t>проф.подготовки</a:t>
          </a:r>
          <a:r>
            <a:rPr lang="ru-RU" sz="1400" b="1" dirty="0" smtClean="0"/>
            <a:t> </a:t>
          </a:r>
          <a:r>
            <a:rPr lang="ru-RU" sz="1400" b="1" dirty="0" err="1" smtClean="0"/>
            <a:t>ЖсОП</a:t>
          </a:r>
          <a:endParaRPr lang="ru-RU" sz="1400" b="1" dirty="0"/>
        </a:p>
      </dgm:t>
    </dgm:pt>
    <dgm:pt modelId="{62D38949-7DF4-4BF4-836B-84F322F4C319}" type="parTrans" cxnId="{D50A3ECA-F576-4F06-A51B-8D8FB050E159}">
      <dgm:prSet/>
      <dgm:spPr/>
      <dgm:t>
        <a:bodyPr/>
        <a:lstStyle/>
        <a:p>
          <a:endParaRPr lang="ru-RU"/>
        </a:p>
      </dgm:t>
    </dgm:pt>
    <dgm:pt modelId="{76A9116C-FEAD-4084-90D4-33249F0EDF71}" type="sibTrans" cxnId="{D50A3ECA-F576-4F06-A51B-8D8FB050E159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B8C7E2C3-C688-4B3F-A235-919D9C98A50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/>
            <a:t>Недоступная инфраструктура</a:t>
          </a:r>
          <a:endParaRPr lang="ru-RU" sz="1400" dirty="0"/>
        </a:p>
      </dgm:t>
    </dgm:pt>
    <dgm:pt modelId="{3E4C58D4-2638-4A82-BD4A-562D0327E4B5}" type="parTrans" cxnId="{8721EC9C-B424-4E44-ACC2-11B3698D953D}">
      <dgm:prSet/>
      <dgm:spPr/>
      <dgm:t>
        <a:bodyPr/>
        <a:lstStyle/>
        <a:p>
          <a:endParaRPr lang="ru-RU"/>
        </a:p>
      </dgm:t>
    </dgm:pt>
    <dgm:pt modelId="{BE221A5A-E742-4E9F-8E39-675EE6E8CC91}" type="sibTrans" cxnId="{8721EC9C-B424-4E44-ACC2-11B3698D953D}">
      <dgm:prSet/>
      <dgm:spPr/>
      <dgm:t>
        <a:bodyPr/>
        <a:lstStyle/>
        <a:p>
          <a:endParaRPr lang="ru-RU"/>
        </a:p>
      </dgm:t>
    </dgm:pt>
    <dgm:pt modelId="{207FE179-662D-4FAE-80D8-F4B6E075CFDC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Слабая информированность и отсутствие поддержки работодателей</a:t>
          </a:r>
          <a:endParaRPr lang="ru-RU" sz="1400" b="1" dirty="0">
            <a:solidFill>
              <a:schemeClr val="tx1"/>
            </a:solidFill>
          </a:endParaRPr>
        </a:p>
      </dgm:t>
    </dgm:pt>
    <dgm:pt modelId="{EA6681FF-66D1-43A9-A6F5-32CE0F7AF14C}" type="parTrans" cxnId="{E84491E2-52FB-4708-8D76-512EB5DF4965}">
      <dgm:prSet/>
      <dgm:spPr/>
      <dgm:t>
        <a:bodyPr/>
        <a:lstStyle/>
        <a:p>
          <a:endParaRPr lang="ru-RU"/>
        </a:p>
      </dgm:t>
    </dgm:pt>
    <dgm:pt modelId="{E89968A6-F475-4582-B6EC-878C24316E1D}" type="sibTrans" cxnId="{E84491E2-52FB-4708-8D76-512EB5DF4965}">
      <dgm:prSet/>
      <dgm:spPr/>
      <dgm:t>
        <a:bodyPr/>
        <a:lstStyle/>
        <a:p>
          <a:endParaRPr lang="ru-RU"/>
        </a:p>
      </dgm:t>
    </dgm:pt>
    <dgm:pt modelId="{9F71D138-A6F9-4C6C-8EE4-040244EAE81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Отсутствие социальных навыков </a:t>
          </a:r>
          <a:r>
            <a:rPr lang="ru-RU" sz="1400" b="1" dirty="0" err="1" smtClean="0">
              <a:solidFill>
                <a:schemeClr val="tx1"/>
              </a:solidFill>
            </a:rPr>
            <a:t>ЖсОП</a:t>
          </a:r>
          <a:r>
            <a:rPr lang="ru-RU" sz="1400" b="1" dirty="0" smtClean="0">
              <a:solidFill>
                <a:schemeClr val="tx1"/>
              </a:solidFill>
            </a:rPr>
            <a:t> и неустойчивость при трудоустройстве</a:t>
          </a:r>
          <a:endParaRPr lang="ru-RU" sz="1400" b="1" dirty="0">
            <a:solidFill>
              <a:schemeClr val="tx1"/>
            </a:solidFill>
          </a:endParaRPr>
        </a:p>
      </dgm:t>
    </dgm:pt>
    <dgm:pt modelId="{B2DB4C33-B0DA-4168-8EDF-A811F5D803C3}" type="parTrans" cxnId="{9DDFD3AC-58CA-410E-B0A9-6B218B6EE89A}">
      <dgm:prSet/>
      <dgm:spPr/>
      <dgm:t>
        <a:bodyPr/>
        <a:lstStyle/>
        <a:p>
          <a:endParaRPr lang="ru-RU"/>
        </a:p>
      </dgm:t>
    </dgm:pt>
    <dgm:pt modelId="{31EF1EFF-3A0E-4496-97BB-A579BE9627E9}" type="sibTrans" cxnId="{9DDFD3AC-58CA-410E-B0A9-6B218B6EE89A}">
      <dgm:prSet/>
      <dgm:spPr/>
      <dgm:t>
        <a:bodyPr/>
        <a:lstStyle/>
        <a:p>
          <a:endParaRPr lang="ru-RU"/>
        </a:p>
      </dgm:t>
    </dgm:pt>
    <dgm:pt modelId="{B3C8E544-0155-46EF-8B8C-85D51F1613C6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Стереотипы и предубеждения в отношении </a:t>
          </a:r>
          <a:r>
            <a:rPr lang="ru-RU" sz="1400" b="1" dirty="0" err="1" smtClean="0">
              <a:solidFill>
                <a:schemeClr val="tx1"/>
              </a:solidFill>
            </a:rPr>
            <a:t>ЖсОП</a:t>
          </a:r>
          <a:endParaRPr lang="ru-RU" sz="1400" b="1" dirty="0">
            <a:solidFill>
              <a:schemeClr val="tx1"/>
            </a:solidFill>
          </a:endParaRPr>
        </a:p>
      </dgm:t>
    </dgm:pt>
    <dgm:pt modelId="{A6EB2C5B-91A3-42AA-A1B8-23F52FFEB804}" type="parTrans" cxnId="{91A11BC1-7FA5-47F4-8128-5AD19AC65501}">
      <dgm:prSet/>
      <dgm:spPr/>
      <dgm:t>
        <a:bodyPr/>
        <a:lstStyle/>
        <a:p>
          <a:endParaRPr lang="ru-RU"/>
        </a:p>
      </dgm:t>
    </dgm:pt>
    <dgm:pt modelId="{530667E8-06D0-470D-96BF-1E352697065C}" type="sibTrans" cxnId="{91A11BC1-7FA5-47F4-8128-5AD19AC65501}">
      <dgm:prSet/>
      <dgm:spPr/>
      <dgm:t>
        <a:bodyPr/>
        <a:lstStyle/>
        <a:p>
          <a:endParaRPr lang="ru-RU"/>
        </a:p>
      </dgm:t>
    </dgm:pt>
    <dgm:pt modelId="{572EEEFF-CDF0-41D3-8E06-33C6E8E9568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/>
            <a:t>Отсутствие преференций работодателями</a:t>
          </a:r>
          <a:endParaRPr lang="ru-RU" sz="1400" dirty="0"/>
        </a:p>
      </dgm:t>
    </dgm:pt>
    <dgm:pt modelId="{F17BCA02-9EB2-41CA-A678-E31C1A71AA40}" type="parTrans" cxnId="{8F7C2583-C084-4D56-B2CF-8AE9104902A7}">
      <dgm:prSet/>
      <dgm:spPr/>
      <dgm:t>
        <a:bodyPr/>
        <a:lstStyle/>
        <a:p>
          <a:endParaRPr lang="ru-RU"/>
        </a:p>
      </dgm:t>
    </dgm:pt>
    <dgm:pt modelId="{F4B08745-673C-47B2-B51D-D90B7F79FCBF}" type="sibTrans" cxnId="{8F7C2583-C084-4D56-B2CF-8AE9104902A7}">
      <dgm:prSet/>
      <dgm:spPr/>
      <dgm:t>
        <a:bodyPr/>
        <a:lstStyle/>
        <a:p>
          <a:endParaRPr lang="ru-RU"/>
        </a:p>
      </dgm:t>
    </dgm:pt>
    <dgm:pt modelId="{B81F2A65-32D2-41F7-B25A-74CD5FBB62A9}" type="pres">
      <dgm:prSet presAssocID="{2249B4E1-CB30-403C-9AF0-2DD854C13F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94480E-E816-4B2B-92FC-D53ACD5799E7}" type="pres">
      <dgm:prSet presAssocID="{2249B4E1-CB30-403C-9AF0-2DD854C13FC4}" presName="cycle" presStyleCnt="0"/>
      <dgm:spPr/>
    </dgm:pt>
    <dgm:pt modelId="{7A5958A6-08D5-42C7-A0EB-802D1CB0D558}" type="pres">
      <dgm:prSet presAssocID="{D5629008-090D-49DB-99A2-6B95A1C20B94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49C32-B36D-42CB-8D92-3FBA76827504}" type="pres">
      <dgm:prSet presAssocID="{76A9116C-FEAD-4084-90D4-33249F0EDF7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D25421D6-17C1-4A36-9F2C-716F8F7CC75A}" type="pres">
      <dgm:prSet presAssocID="{B8C7E2C3-C688-4B3F-A235-919D9C98A508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8BA8D-4AF2-4B7C-8432-72B5F2994007}" type="pres">
      <dgm:prSet presAssocID="{572EEEFF-CDF0-41D3-8E06-33C6E8E95685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D08E8-5FDF-49AA-98CF-53649760DB9B}" type="pres">
      <dgm:prSet presAssocID="{207FE179-662D-4FAE-80D8-F4B6E075CFDC}" presName="nodeFollowingNodes" presStyleLbl="node1" presStyleIdx="3" presStyleCnt="6" custScaleX="127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F6480-C09D-4C9F-8586-9B4C828326D8}" type="pres">
      <dgm:prSet presAssocID="{9F71D138-A6F9-4C6C-8EE4-040244EAE815}" presName="nodeFollowingNodes" presStyleLbl="node1" presStyleIdx="4" presStyleCnt="6" custScaleX="125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FC9C4-8F37-42EC-9692-0472DDC23A38}" type="pres">
      <dgm:prSet presAssocID="{B3C8E544-0155-46EF-8B8C-85D51F1613C6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F7E810-B96F-4316-8428-49FB8A512A5D}" type="presOf" srcId="{9F71D138-A6F9-4C6C-8EE4-040244EAE815}" destId="{0F2F6480-C09D-4C9F-8586-9B4C828326D8}" srcOrd="0" destOrd="0" presId="urn:microsoft.com/office/officeart/2005/8/layout/cycle3"/>
    <dgm:cxn modelId="{D50A3ECA-F576-4F06-A51B-8D8FB050E159}" srcId="{2249B4E1-CB30-403C-9AF0-2DD854C13FC4}" destId="{D5629008-090D-49DB-99A2-6B95A1C20B94}" srcOrd="0" destOrd="0" parTransId="{62D38949-7DF4-4BF4-836B-84F322F4C319}" sibTransId="{76A9116C-FEAD-4084-90D4-33249F0EDF71}"/>
    <dgm:cxn modelId="{91A11BC1-7FA5-47F4-8128-5AD19AC65501}" srcId="{2249B4E1-CB30-403C-9AF0-2DD854C13FC4}" destId="{B3C8E544-0155-46EF-8B8C-85D51F1613C6}" srcOrd="5" destOrd="0" parTransId="{A6EB2C5B-91A3-42AA-A1B8-23F52FFEB804}" sibTransId="{530667E8-06D0-470D-96BF-1E352697065C}"/>
    <dgm:cxn modelId="{8F7C2583-C084-4D56-B2CF-8AE9104902A7}" srcId="{2249B4E1-CB30-403C-9AF0-2DD854C13FC4}" destId="{572EEEFF-CDF0-41D3-8E06-33C6E8E95685}" srcOrd="2" destOrd="0" parTransId="{F17BCA02-9EB2-41CA-A678-E31C1A71AA40}" sibTransId="{F4B08745-673C-47B2-B51D-D90B7F79FCBF}"/>
    <dgm:cxn modelId="{41EBE5E2-F901-4A9A-BC4C-2B5BF59CF88E}" type="presOf" srcId="{2249B4E1-CB30-403C-9AF0-2DD854C13FC4}" destId="{B81F2A65-32D2-41F7-B25A-74CD5FBB62A9}" srcOrd="0" destOrd="0" presId="urn:microsoft.com/office/officeart/2005/8/layout/cycle3"/>
    <dgm:cxn modelId="{BF985B01-BD70-47A3-8870-8B521F52D1C3}" type="presOf" srcId="{76A9116C-FEAD-4084-90D4-33249F0EDF71}" destId="{6DD49C32-B36D-42CB-8D92-3FBA76827504}" srcOrd="0" destOrd="0" presId="urn:microsoft.com/office/officeart/2005/8/layout/cycle3"/>
    <dgm:cxn modelId="{8721EC9C-B424-4E44-ACC2-11B3698D953D}" srcId="{2249B4E1-CB30-403C-9AF0-2DD854C13FC4}" destId="{B8C7E2C3-C688-4B3F-A235-919D9C98A508}" srcOrd="1" destOrd="0" parTransId="{3E4C58D4-2638-4A82-BD4A-562D0327E4B5}" sibTransId="{BE221A5A-E742-4E9F-8E39-675EE6E8CC91}"/>
    <dgm:cxn modelId="{E84491E2-52FB-4708-8D76-512EB5DF4965}" srcId="{2249B4E1-CB30-403C-9AF0-2DD854C13FC4}" destId="{207FE179-662D-4FAE-80D8-F4B6E075CFDC}" srcOrd="3" destOrd="0" parTransId="{EA6681FF-66D1-43A9-A6F5-32CE0F7AF14C}" sibTransId="{E89968A6-F475-4582-B6EC-878C24316E1D}"/>
    <dgm:cxn modelId="{9DDFD3AC-58CA-410E-B0A9-6B218B6EE89A}" srcId="{2249B4E1-CB30-403C-9AF0-2DD854C13FC4}" destId="{9F71D138-A6F9-4C6C-8EE4-040244EAE815}" srcOrd="4" destOrd="0" parTransId="{B2DB4C33-B0DA-4168-8EDF-A811F5D803C3}" sibTransId="{31EF1EFF-3A0E-4496-97BB-A579BE9627E9}"/>
    <dgm:cxn modelId="{0341751F-8C2A-4A3A-B1BA-0D375EC2AB7F}" type="presOf" srcId="{207FE179-662D-4FAE-80D8-F4B6E075CFDC}" destId="{DE4D08E8-5FDF-49AA-98CF-53649760DB9B}" srcOrd="0" destOrd="0" presId="urn:microsoft.com/office/officeart/2005/8/layout/cycle3"/>
    <dgm:cxn modelId="{CCFE9DBE-0315-4C03-BE81-E10E0C3D0097}" type="presOf" srcId="{572EEEFF-CDF0-41D3-8E06-33C6E8E95685}" destId="{7838BA8D-4AF2-4B7C-8432-72B5F2994007}" srcOrd="0" destOrd="0" presId="urn:microsoft.com/office/officeart/2005/8/layout/cycle3"/>
    <dgm:cxn modelId="{9703B1FD-BE9D-4B5F-8153-FFB5915E4E03}" type="presOf" srcId="{B8C7E2C3-C688-4B3F-A235-919D9C98A508}" destId="{D25421D6-17C1-4A36-9F2C-716F8F7CC75A}" srcOrd="0" destOrd="0" presId="urn:microsoft.com/office/officeart/2005/8/layout/cycle3"/>
    <dgm:cxn modelId="{0F702B8D-427F-4F7F-9BB5-D245E7D1FEBA}" type="presOf" srcId="{D5629008-090D-49DB-99A2-6B95A1C20B94}" destId="{7A5958A6-08D5-42C7-A0EB-802D1CB0D558}" srcOrd="0" destOrd="0" presId="urn:microsoft.com/office/officeart/2005/8/layout/cycle3"/>
    <dgm:cxn modelId="{701D7CD0-12AE-43DA-B014-BFFAD9ACB128}" type="presOf" srcId="{B3C8E544-0155-46EF-8B8C-85D51F1613C6}" destId="{90AFC9C4-8F37-42EC-9692-0472DDC23A38}" srcOrd="0" destOrd="0" presId="urn:microsoft.com/office/officeart/2005/8/layout/cycle3"/>
    <dgm:cxn modelId="{7EAEB299-B613-4ED7-8053-AF84716AE237}" type="presParOf" srcId="{B81F2A65-32D2-41F7-B25A-74CD5FBB62A9}" destId="{1894480E-E816-4B2B-92FC-D53ACD5799E7}" srcOrd="0" destOrd="0" presId="urn:microsoft.com/office/officeart/2005/8/layout/cycle3"/>
    <dgm:cxn modelId="{7A8A8FDF-3037-4E95-AB84-B2CC781FF9E7}" type="presParOf" srcId="{1894480E-E816-4B2B-92FC-D53ACD5799E7}" destId="{7A5958A6-08D5-42C7-A0EB-802D1CB0D558}" srcOrd="0" destOrd="0" presId="urn:microsoft.com/office/officeart/2005/8/layout/cycle3"/>
    <dgm:cxn modelId="{A0C534C8-F466-4A50-9911-BE773788310B}" type="presParOf" srcId="{1894480E-E816-4B2B-92FC-D53ACD5799E7}" destId="{6DD49C32-B36D-42CB-8D92-3FBA76827504}" srcOrd="1" destOrd="0" presId="urn:microsoft.com/office/officeart/2005/8/layout/cycle3"/>
    <dgm:cxn modelId="{9BEB79BE-7CF8-4D42-99AB-FCD6DD5BE61E}" type="presParOf" srcId="{1894480E-E816-4B2B-92FC-D53ACD5799E7}" destId="{D25421D6-17C1-4A36-9F2C-716F8F7CC75A}" srcOrd="2" destOrd="0" presId="urn:microsoft.com/office/officeart/2005/8/layout/cycle3"/>
    <dgm:cxn modelId="{45CE893E-98F4-4633-A3F2-CE2A4E639FFE}" type="presParOf" srcId="{1894480E-E816-4B2B-92FC-D53ACD5799E7}" destId="{7838BA8D-4AF2-4B7C-8432-72B5F2994007}" srcOrd="3" destOrd="0" presId="urn:microsoft.com/office/officeart/2005/8/layout/cycle3"/>
    <dgm:cxn modelId="{6DD81027-C27E-464A-84B0-398E4C0A1D3F}" type="presParOf" srcId="{1894480E-E816-4B2B-92FC-D53ACD5799E7}" destId="{DE4D08E8-5FDF-49AA-98CF-53649760DB9B}" srcOrd="4" destOrd="0" presId="urn:microsoft.com/office/officeart/2005/8/layout/cycle3"/>
    <dgm:cxn modelId="{5E66A975-EB42-45A6-BCC7-02B0F21826EF}" type="presParOf" srcId="{1894480E-E816-4B2B-92FC-D53ACD5799E7}" destId="{0F2F6480-C09D-4C9F-8586-9B4C828326D8}" srcOrd="5" destOrd="0" presId="urn:microsoft.com/office/officeart/2005/8/layout/cycle3"/>
    <dgm:cxn modelId="{3310FFB5-BC19-4023-A306-A420F58D2047}" type="presParOf" srcId="{1894480E-E816-4B2B-92FC-D53ACD5799E7}" destId="{90AFC9C4-8F37-42EC-9692-0472DDC23A38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49B4E1-CB30-403C-9AF0-2DD854C13FC4}" type="doc">
      <dgm:prSet loTypeId="urn:microsoft.com/office/officeart/2005/8/layout/cycle3" loCatId="cycle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5629008-090D-49DB-99A2-6B95A1C20B9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Отсутствие социальных навыков </a:t>
          </a:r>
          <a:r>
            <a:rPr lang="ru-RU" sz="1400" b="1" dirty="0" err="1" smtClean="0">
              <a:solidFill>
                <a:schemeClr val="tx1"/>
              </a:solidFill>
            </a:rPr>
            <a:t>ЖсОП</a:t>
          </a:r>
          <a:r>
            <a:rPr lang="ru-RU" sz="1400" b="1" dirty="0" smtClean="0">
              <a:solidFill>
                <a:schemeClr val="tx1"/>
              </a:solidFill>
            </a:rPr>
            <a:t> и неустойчивость при трудоустройстве</a:t>
          </a:r>
          <a:endParaRPr lang="ru-RU" sz="1400" b="1" dirty="0"/>
        </a:p>
      </dgm:t>
    </dgm:pt>
    <dgm:pt modelId="{62D38949-7DF4-4BF4-836B-84F322F4C319}" type="parTrans" cxnId="{D50A3ECA-F576-4F06-A51B-8D8FB050E159}">
      <dgm:prSet/>
      <dgm:spPr/>
      <dgm:t>
        <a:bodyPr/>
        <a:lstStyle/>
        <a:p>
          <a:endParaRPr lang="ru-RU"/>
        </a:p>
      </dgm:t>
    </dgm:pt>
    <dgm:pt modelId="{76A9116C-FEAD-4084-90D4-33249F0EDF71}" type="sibTrans" cxnId="{D50A3ECA-F576-4F06-A51B-8D8FB050E159}">
      <dgm:prSet/>
      <dgm:spPr>
        <a:solidFill>
          <a:schemeClr val="accent3">
            <a:lumMod val="40000"/>
            <a:lumOff val="60000"/>
            <a:alpha val="10000"/>
          </a:schemeClr>
        </a:solidFill>
      </dgm:spPr>
      <dgm:t>
        <a:bodyPr/>
        <a:lstStyle/>
        <a:p>
          <a:endParaRPr lang="ru-RU"/>
        </a:p>
      </dgm:t>
    </dgm:pt>
    <dgm:pt modelId="{B8C7E2C3-C688-4B3F-A235-919D9C98A508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Недоступная инфраструктура</a:t>
          </a:r>
          <a:endParaRPr lang="ru-RU" sz="1400" dirty="0">
            <a:solidFill>
              <a:schemeClr val="bg1"/>
            </a:solidFill>
          </a:endParaRPr>
        </a:p>
      </dgm:t>
    </dgm:pt>
    <dgm:pt modelId="{3E4C58D4-2638-4A82-BD4A-562D0327E4B5}" type="parTrans" cxnId="{8721EC9C-B424-4E44-ACC2-11B3698D953D}">
      <dgm:prSet/>
      <dgm:spPr/>
      <dgm:t>
        <a:bodyPr/>
        <a:lstStyle/>
        <a:p>
          <a:endParaRPr lang="ru-RU"/>
        </a:p>
      </dgm:t>
    </dgm:pt>
    <dgm:pt modelId="{BE221A5A-E742-4E9F-8E39-675EE6E8CC91}" type="sibTrans" cxnId="{8721EC9C-B424-4E44-ACC2-11B3698D953D}">
      <dgm:prSet/>
      <dgm:spPr/>
      <dgm:t>
        <a:bodyPr/>
        <a:lstStyle/>
        <a:p>
          <a:endParaRPr lang="ru-RU"/>
        </a:p>
      </dgm:t>
    </dgm:pt>
    <dgm:pt modelId="{207FE179-662D-4FAE-80D8-F4B6E075CFDC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Слабая информированность работодателей</a:t>
          </a:r>
          <a:endParaRPr lang="ru-RU" sz="1400" b="1" dirty="0">
            <a:solidFill>
              <a:schemeClr val="bg1"/>
            </a:solidFill>
          </a:endParaRPr>
        </a:p>
      </dgm:t>
    </dgm:pt>
    <dgm:pt modelId="{EA6681FF-66D1-43A9-A6F5-32CE0F7AF14C}" type="parTrans" cxnId="{E84491E2-52FB-4708-8D76-512EB5DF4965}">
      <dgm:prSet/>
      <dgm:spPr/>
      <dgm:t>
        <a:bodyPr/>
        <a:lstStyle/>
        <a:p>
          <a:endParaRPr lang="ru-RU"/>
        </a:p>
      </dgm:t>
    </dgm:pt>
    <dgm:pt modelId="{E89968A6-F475-4582-B6EC-878C24316E1D}" type="sibTrans" cxnId="{E84491E2-52FB-4708-8D76-512EB5DF4965}">
      <dgm:prSet/>
      <dgm:spPr/>
      <dgm:t>
        <a:bodyPr/>
        <a:lstStyle/>
        <a:p>
          <a:endParaRPr lang="ru-RU"/>
        </a:p>
      </dgm:t>
    </dgm:pt>
    <dgm:pt modelId="{9F71D138-A6F9-4C6C-8EE4-040244EAE815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Отсутствие навыков социальных ЛсОП</a:t>
          </a:r>
          <a:endParaRPr lang="ru-RU" sz="1400" b="1" dirty="0">
            <a:solidFill>
              <a:schemeClr val="bg1"/>
            </a:solidFill>
          </a:endParaRPr>
        </a:p>
      </dgm:t>
    </dgm:pt>
    <dgm:pt modelId="{B2DB4C33-B0DA-4168-8EDF-A811F5D803C3}" type="parTrans" cxnId="{9DDFD3AC-58CA-410E-B0A9-6B218B6EE89A}">
      <dgm:prSet/>
      <dgm:spPr/>
      <dgm:t>
        <a:bodyPr/>
        <a:lstStyle/>
        <a:p>
          <a:endParaRPr lang="ru-RU"/>
        </a:p>
      </dgm:t>
    </dgm:pt>
    <dgm:pt modelId="{31EF1EFF-3A0E-4496-97BB-A579BE9627E9}" type="sibTrans" cxnId="{9DDFD3AC-58CA-410E-B0A9-6B218B6EE89A}">
      <dgm:prSet/>
      <dgm:spPr/>
      <dgm:t>
        <a:bodyPr/>
        <a:lstStyle/>
        <a:p>
          <a:endParaRPr lang="ru-RU"/>
        </a:p>
      </dgm:t>
    </dgm:pt>
    <dgm:pt modelId="{B3C8E544-0155-46EF-8B8C-85D51F1613C6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Стереотипы и предубеждения в отношении ЛсОП</a:t>
          </a:r>
          <a:endParaRPr lang="ru-RU" sz="1400" b="1" dirty="0">
            <a:solidFill>
              <a:schemeClr val="bg1"/>
            </a:solidFill>
          </a:endParaRPr>
        </a:p>
      </dgm:t>
    </dgm:pt>
    <dgm:pt modelId="{A6EB2C5B-91A3-42AA-A1B8-23F52FFEB804}" type="parTrans" cxnId="{91A11BC1-7FA5-47F4-8128-5AD19AC65501}">
      <dgm:prSet/>
      <dgm:spPr/>
      <dgm:t>
        <a:bodyPr/>
        <a:lstStyle/>
        <a:p>
          <a:endParaRPr lang="ru-RU"/>
        </a:p>
      </dgm:t>
    </dgm:pt>
    <dgm:pt modelId="{530667E8-06D0-470D-96BF-1E352697065C}" type="sibTrans" cxnId="{91A11BC1-7FA5-47F4-8128-5AD19AC65501}">
      <dgm:prSet/>
      <dgm:spPr/>
      <dgm:t>
        <a:bodyPr/>
        <a:lstStyle/>
        <a:p>
          <a:endParaRPr lang="ru-RU"/>
        </a:p>
      </dgm:t>
    </dgm:pt>
    <dgm:pt modelId="{572EEEFF-CDF0-41D3-8E06-33C6E8E95685}">
      <dgm:prSet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Отсутствие преференций работодателями</a:t>
          </a:r>
          <a:endParaRPr lang="ru-RU" sz="1400" dirty="0">
            <a:solidFill>
              <a:schemeClr val="bg1"/>
            </a:solidFill>
          </a:endParaRPr>
        </a:p>
      </dgm:t>
    </dgm:pt>
    <dgm:pt modelId="{F17BCA02-9EB2-41CA-A678-E31C1A71AA40}" type="parTrans" cxnId="{8F7C2583-C084-4D56-B2CF-8AE9104902A7}">
      <dgm:prSet/>
      <dgm:spPr/>
      <dgm:t>
        <a:bodyPr/>
        <a:lstStyle/>
        <a:p>
          <a:endParaRPr lang="ru-RU"/>
        </a:p>
      </dgm:t>
    </dgm:pt>
    <dgm:pt modelId="{F4B08745-673C-47B2-B51D-D90B7F79FCBF}" type="sibTrans" cxnId="{8F7C2583-C084-4D56-B2CF-8AE9104902A7}">
      <dgm:prSet/>
      <dgm:spPr/>
      <dgm:t>
        <a:bodyPr/>
        <a:lstStyle/>
        <a:p>
          <a:endParaRPr lang="ru-RU"/>
        </a:p>
      </dgm:t>
    </dgm:pt>
    <dgm:pt modelId="{B81F2A65-32D2-41F7-B25A-74CD5FBB62A9}" type="pres">
      <dgm:prSet presAssocID="{2249B4E1-CB30-403C-9AF0-2DD854C13F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94480E-E816-4B2B-92FC-D53ACD5799E7}" type="pres">
      <dgm:prSet presAssocID="{2249B4E1-CB30-403C-9AF0-2DD854C13FC4}" presName="cycle" presStyleCnt="0"/>
      <dgm:spPr/>
    </dgm:pt>
    <dgm:pt modelId="{7A5958A6-08D5-42C7-A0EB-802D1CB0D558}" type="pres">
      <dgm:prSet presAssocID="{D5629008-090D-49DB-99A2-6B95A1C20B94}" presName="nodeFirstNode" presStyleLbl="node1" presStyleIdx="0" presStyleCnt="6" custScaleX="143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49C32-B36D-42CB-8D92-3FBA76827504}" type="pres">
      <dgm:prSet presAssocID="{76A9116C-FEAD-4084-90D4-33249F0EDF7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D25421D6-17C1-4A36-9F2C-716F8F7CC75A}" type="pres">
      <dgm:prSet presAssocID="{B8C7E2C3-C688-4B3F-A235-919D9C98A508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8BA8D-4AF2-4B7C-8432-72B5F2994007}" type="pres">
      <dgm:prSet presAssocID="{572EEEFF-CDF0-41D3-8E06-33C6E8E95685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D08E8-5FDF-49AA-98CF-53649760DB9B}" type="pres">
      <dgm:prSet presAssocID="{207FE179-662D-4FAE-80D8-F4B6E075CFDC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F6480-C09D-4C9F-8586-9B4C828326D8}" type="pres">
      <dgm:prSet presAssocID="{9F71D138-A6F9-4C6C-8EE4-040244EAE815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FC9C4-8F37-42EC-9692-0472DDC23A38}" type="pres">
      <dgm:prSet presAssocID="{B3C8E544-0155-46EF-8B8C-85D51F1613C6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254FC0-B383-4E8B-BFE4-132E8A5137DA}" type="presOf" srcId="{2249B4E1-CB30-403C-9AF0-2DD854C13FC4}" destId="{B81F2A65-32D2-41F7-B25A-74CD5FBB62A9}" srcOrd="0" destOrd="0" presId="urn:microsoft.com/office/officeart/2005/8/layout/cycle3"/>
    <dgm:cxn modelId="{D50A3ECA-F576-4F06-A51B-8D8FB050E159}" srcId="{2249B4E1-CB30-403C-9AF0-2DD854C13FC4}" destId="{D5629008-090D-49DB-99A2-6B95A1C20B94}" srcOrd="0" destOrd="0" parTransId="{62D38949-7DF4-4BF4-836B-84F322F4C319}" sibTransId="{76A9116C-FEAD-4084-90D4-33249F0EDF71}"/>
    <dgm:cxn modelId="{67C6EDAA-8BE5-4195-A557-C4F4FC67C0EE}" type="presOf" srcId="{207FE179-662D-4FAE-80D8-F4B6E075CFDC}" destId="{DE4D08E8-5FDF-49AA-98CF-53649760DB9B}" srcOrd="0" destOrd="0" presId="urn:microsoft.com/office/officeart/2005/8/layout/cycle3"/>
    <dgm:cxn modelId="{E7C23F02-237D-45A9-B7B6-3829FEF488B3}" type="presOf" srcId="{9F71D138-A6F9-4C6C-8EE4-040244EAE815}" destId="{0F2F6480-C09D-4C9F-8586-9B4C828326D8}" srcOrd="0" destOrd="0" presId="urn:microsoft.com/office/officeart/2005/8/layout/cycle3"/>
    <dgm:cxn modelId="{91A11BC1-7FA5-47F4-8128-5AD19AC65501}" srcId="{2249B4E1-CB30-403C-9AF0-2DD854C13FC4}" destId="{B3C8E544-0155-46EF-8B8C-85D51F1613C6}" srcOrd="5" destOrd="0" parTransId="{A6EB2C5B-91A3-42AA-A1B8-23F52FFEB804}" sibTransId="{530667E8-06D0-470D-96BF-1E352697065C}"/>
    <dgm:cxn modelId="{8F7C2583-C084-4D56-B2CF-8AE9104902A7}" srcId="{2249B4E1-CB30-403C-9AF0-2DD854C13FC4}" destId="{572EEEFF-CDF0-41D3-8E06-33C6E8E95685}" srcOrd="2" destOrd="0" parTransId="{F17BCA02-9EB2-41CA-A678-E31C1A71AA40}" sibTransId="{F4B08745-673C-47B2-B51D-D90B7F79FCBF}"/>
    <dgm:cxn modelId="{1B2F025D-A5E9-4EAC-93D3-87BEF8DE3D49}" type="presOf" srcId="{B3C8E544-0155-46EF-8B8C-85D51F1613C6}" destId="{90AFC9C4-8F37-42EC-9692-0472DDC23A38}" srcOrd="0" destOrd="0" presId="urn:microsoft.com/office/officeart/2005/8/layout/cycle3"/>
    <dgm:cxn modelId="{B56CF33C-57F8-45FE-871F-68588926E206}" type="presOf" srcId="{D5629008-090D-49DB-99A2-6B95A1C20B94}" destId="{7A5958A6-08D5-42C7-A0EB-802D1CB0D558}" srcOrd="0" destOrd="0" presId="urn:microsoft.com/office/officeart/2005/8/layout/cycle3"/>
    <dgm:cxn modelId="{8721EC9C-B424-4E44-ACC2-11B3698D953D}" srcId="{2249B4E1-CB30-403C-9AF0-2DD854C13FC4}" destId="{B8C7E2C3-C688-4B3F-A235-919D9C98A508}" srcOrd="1" destOrd="0" parTransId="{3E4C58D4-2638-4A82-BD4A-562D0327E4B5}" sibTransId="{BE221A5A-E742-4E9F-8E39-675EE6E8CC91}"/>
    <dgm:cxn modelId="{57F2AB0A-09E3-4A03-9DBF-9A14D2196488}" type="presOf" srcId="{76A9116C-FEAD-4084-90D4-33249F0EDF71}" destId="{6DD49C32-B36D-42CB-8D92-3FBA76827504}" srcOrd="0" destOrd="0" presId="urn:microsoft.com/office/officeart/2005/8/layout/cycle3"/>
    <dgm:cxn modelId="{E84491E2-52FB-4708-8D76-512EB5DF4965}" srcId="{2249B4E1-CB30-403C-9AF0-2DD854C13FC4}" destId="{207FE179-662D-4FAE-80D8-F4B6E075CFDC}" srcOrd="3" destOrd="0" parTransId="{EA6681FF-66D1-43A9-A6F5-32CE0F7AF14C}" sibTransId="{E89968A6-F475-4582-B6EC-878C24316E1D}"/>
    <dgm:cxn modelId="{EA00ED61-C88D-473A-8B23-A13B3D2A2086}" type="presOf" srcId="{B8C7E2C3-C688-4B3F-A235-919D9C98A508}" destId="{D25421D6-17C1-4A36-9F2C-716F8F7CC75A}" srcOrd="0" destOrd="0" presId="urn:microsoft.com/office/officeart/2005/8/layout/cycle3"/>
    <dgm:cxn modelId="{9DDFD3AC-58CA-410E-B0A9-6B218B6EE89A}" srcId="{2249B4E1-CB30-403C-9AF0-2DD854C13FC4}" destId="{9F71D138-A6F9-4C6C-8EE4-040244EAE815}" srcOrd="4" destOrd="0" parTransId="{B2DB4C33-B0DA-4168-8EDF-A811F5D803C3}" sibTransId="{31EF1EFF-3A0E-4496-97BB-A579BE9627E9}"/>
    <dgm:cxn modelId="{F44306B4-73F3-41D2-ACBC-A88C97528970}" type="presOf" srcId="{572EEEFF-CDF0-41D3-8E06-33C6E8E95685}" destId="{7838BA8D-4AF2-4B7C-8432-72B5F2994007}" srcOrd="0" destOrd="0" presId="urn:microsoft.com/office/officeart/2005/8/layout/cycle3"/>
    <dgm:cxn modelId="{E16156E6-993F-4125-AEDA-83E1FF27644E}" type="presParOf" srcId="{B81F2A65-32D2-41F7-B25A-74CD5FBB62A9}" destId="{1894480E-E816-4B2B-92FC-D53ACD5799E7}" srcOrd="0" destOrd="0" presId="urn:microsoft.com/office/officeart/2005/8/layout/cycle3"/>
    <dgm:cxn modelId="{AD94456E-59BA-47C0-AC85-A038AF24908D}" type="presParOf" srcId="{1894480E-E816-4B2B-92FC-D53ACD5799E7}" destId="{7A5958A6-08D5-42C7-A0EB-802D1CB0D558}" srcOrd="0" destOrd="0" presId="urn:microsoft.com/office/officeart/2005/8/layout/cycle3"/>
    <dgm:cxn modelId="{BF8B8F7C-505E-4F76-8DBE-EFD6EC55F0A3}" type="presParOf" srcId="{1894480E-E816-4B2B-92FC-D53ACD5799E7}" destId="{6DD49C32-B36D-42CB-8D92-3FBA76827504}" srcOrd="1" destOrd="0" presId="urn:microsoft.com/office/officeart/2005/8/layout/cycle3"/>
    <dgm:cxn modelId="{D23D2730-175F-4EDB-9BD8-6602BBE0FB05}" type="presParOf" srcId="{1894480E-E816-4B2B-92FC-D53ACD5799E7}" destId="{D25421D6-17C1-4A36-9F2C-716F8F7CC75A}" srcOrd="2" destOrd="0" presId="urn:microsoft.com/office/officeart/2005/8/layout/cycle3"/>
    <dgm:cxn modelId="{014F349A-C4AD-4809-A8C1-077C8ABED630}" type="presParOf" srcId="{1894480E-E816-4B2B-92FC-D53ACD5799E7}" destId="{7838BA8D-4AF2-4B7C-8432-72B5F2994007}" srcOrd="3" destOrd="0" presId="urn:microsoft.com/office/officeart/2005/8/layout/cycle3"/>
    <dgm:cxn modelId="{3F1B761B-9CF0-4236-BE36-264F3B139CE4}" type="presParOf" srcId="{1894480E-E816-4B2B-92FC-D53ACD5799E7}" destId="{DE4D08E8-5FDF-49AA-98CF-53649760DB9B}" srcOrd="4" destOrd="0" presId="urn:microsoft.com/office/officeart/2005/8/layout/cycle3"/>
    <dgm:cxn modelId="{967646DB-7DB9-464B-9C6F-1415C9195944}" type="presParOf" srcId="{1894480E-E816-4B2B-92FC-D53ACD5799E7}" destId="{0F2F6480-C09D-4C9F-8586-9B4C828326D8}" srcOrd="5" destOrd="0" presId="urn:microsoft.com/office/officeart/2005/8/layout/cycle3"/>
    <dgm:cxn modelId="{52C6B5B0-7308-48A8-ACFB-04B678E04F61}" type="presParOf" srcId="{1894480E-E816-4B2B-92FC-D53ACD5799E7}" destId="{90AFC9C4-8F37-42EC-9692-0472DDC23A38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49B4E1-CB30-403C-9AF0-2DD854C13FC4}" type="doc">
      <dgm:prSet loTypeId="urn:microsoft.com/office/officeart/2005/8/layout/cycle3" loCatId="cycle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5629008-090D-49DB-99A2-6B95A1C20B9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/>
            <a:t>Низкий уровень </a:t>
          </a:r>
          <a:r>
            <a:rPr lang="ru-RU" sz="1400" b="1" dirty="0" smtClean="0">
              <a:solidFill>
                <a:schemeClr val="tx1"/>
              </a:solidFill>
            </a:rPr>
            <a:t>образования</a:t>
          </a:r>
          <a:r>
            <a:rPr lang="ru-RU" sz="1400" b="1" dirty="0" smtClean="0"/>
            <a:t> и </a:t>
          </a:r>
          <a:r>
            <a:rPr lang="ru-RU" sz="1400" b="1" dirty="0" err="1" smtClean="0"/>
            <a:t>проф.подготовки</a:t>
          </a:r>
          <a:r>
            <a:rPr lang="ru-RU" sz="1400" b="1" dirty="0" smtClean="0"/>
            <a:t> </a:t>
          </a:r>
          <a:r>
            <a:rPr lang="ru-RU" sz="1400" b="1" dirty="0" err="1" smtClean="0"/>
            <a:t>ЖсОП</a:t>
          </a:r>
          <a:endParaRPr lang="ru-RU" sz="1400" b="1" dirty="0"/>
        </a:p>
      </dgm:t>
    </dgm:pt>
    <dgm:pt modelId="{62D38949-7DF4-4BF4-836B-84F322F4C319}" type="parTrans" cxnId="{D50A3ECA-F576-4F06-A51B-8D8FB050E159}">
      <dgm:prSet/>
      <dgm:spPr/>
      <dgm:t>
        <a:bodyPr/>
        <a:lstStyle/>
        <a:p>
          <a:endParaRPr lang="ru-RU"/>
        </a:p>
      </dgm:t>
    </dgm:pt>
    <dgm:pt modelId="{76A9116C-FEAD-4084-90D4-33249F0EDF71}" type="sibTrans" cxnId="{D50A3ECA-F576-4F06-A51B-8D8FB050E159}">
      <dgm:prSet/>
      <dgm:spPr>
        <a:solidFill>
          <a:schemeClr val="accent3">
            <a:lumMod val="40000"/>
            <a:lumOff val="60000"/>
            <a:alpha val="10000"/>
          </a:schemeClr>
        </a:solidFill>
      </dgm:spPr>
      <dgm:t>
        <a:bodyPr/>
        <a:lstStyle/>
        <a:p>
          <a:endParaRPr lang="ru-RU"/>
        </a:p>
      </dgm:t>
    </dgm:pt>
    <dgm:pt modelId="{B8C7E2C3-C688-4B3F-A235-919D9C98A508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Недоступная инфраструктура</a:t>
          </a:r>
          <a:endParaRPr lang="ru-RU" sz="1400" dirty="0">
            <a:solidFill>
              <a:schemeClr val="bg1"/>
            </a:solidFill>
          </a:endParaRPr>
        </a:p>
      </dgm:t>
    </dgm:pt>
    <dgm:pt modelId="{3E4C58D4-2638-4A82-BD4A-562D0327E4B5}" type="parTrans" cxnId="{8721EC9C-B424-4E44-ACC2-11B3698D953D}">
      <dgm:prSet/>
      <dgm:spPr/>
      <dgm:t>
        <a:bodyPr/>
        <a:lstStyle/>
        <a:p>
          <a:endParaRPr lang="ru-RU"/>
        </a:p>
      </dgm:t>
    </dgm:pt>
    <dgm:pt modelId="{BE221A5A-E742-4E9F-8E39-675EE6E8CC91}" type="sibTrans" cxnId="{8721EC9C-B424-4E44-ACC2-11B3698D953D}">
      <dgm:prSet/>
      <dgm:spPr/>
      <dgm:t>
        <a:bodyPr/>
        <a:lstStyle/>
        <a:p>
          <a:endParaRPr lang="ru-RU"/>
        </a:p>
      </dgm:t>
    </dgm:pt>
    <dgm:pt modelId="{207FE179-662D-4FAE-80D8-F4B6E075CFDC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Слабая информированность работодателей</a:t>
          </a:r>
          <a:endParaRPr lang="ru-RU" sz="1400" b="1" dirty="0">
            <a:solidFill>
              <a:schemeClr val="bg1"/>
            </a:solidFill>
          </a:endParaRPr>
        </a:p>
      </dgm:t>
    </dgm:pt>
    <dgm:pt modelId="{EA6681FF-66D1-43A9-A6F5-32CE0F7AF14C}" type="parTrans" cxnId="{E84491E2-52FB-4708-8D76-512EB5DF4965}">
      <dgm:prSet/>
      <dgm:spPr/>
      <dgm:t>
        <a:bodyPr/>
        <a:lstStyle/>
        <a:p>
          <a:endParaRPr lang="ru-RU"/>
        </a:p>
      </dgm:t>
    </dgm:pt>
    <dgm:pt modelId="{E89968A6-F475-4582-B6EC-878C24316E1D}" type="sibTrans" cxnId="{E84491E2-52FB-4708-8D76-512EB5DF4965}">
      <dgm:prSet/>
      <dgm:spPr/>
      <dgm:t>
        <a:bodyPr/>
        <a:lstStyle/>
        <a:p>
          <a:endParaRPr lang="ru-RU"/>
        </a:p>
      </dgm:t>
    </dgm:pt>
    <dgm:pt modelId="{9F71D138-A6F9-4C6C-8EE4-040244EAE815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Отсутствие навыков социальных ЛсОП</a:t>
          </a:r>
          <a:endParaRPr lang="ru-RU" sz="1400" b="1" dirty="0">
            <a:solidFill>
              <a:schemeClr val="bg1"/>
            </a:solidFill>
          </a:endParaRPr>
        </a:p>
      </dgm:t>
    </dgm:pt>
    <dgm:pt modelId="{B2DB4C33-B0DA-4168-8EDF-A811F5D803C3}" type="parTrans" cxnId="{9DDFD3AC-58CA-410E-B0A9-6B218B6EE89A}">
      <dgm:prSet/>
      <dgm:spPr/>
      <dgm:t>
        <a:bodyPr/>
        <a:lstStyle/>
        <a:p>
          <a:endParaRPr lang="ru-RU"/>
        </a:p>
      </dgm:t>
    </dgm:pt>
    <dgm:pt modelId="{31EF1EFF-3A0E-4496-97BB-A579BE9627E9}" type="sibTrans" cxnId="{9DDFD3AC-58CA-410E-B0A9-6B218B6EE89A}">
      <dgm:prSet/>
      <dgm:spPr/>
      <dgm:t>
        <a:bodyPr/>
        <a:lstStyle/>
        <a:p>
          <a:endParaRPr lang="ru-RU"/>
        </a:p>
      </dgm:t>
    </dgm:pt>
    <dgm:pt modelId="{B3C8E544-0155-46EF-8B8C-85D51F1613C6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Стереотипы и предубеждения в отношении ЛсОП</a:t>
          </a:r>
          <a:endParaRPr lang="ru-RU" sz="1400" b="1" dirty="0">
            <a:solidFill>
              <a:schemeClr val="bg1"/>
            </a:solidFill>
          </a:endParaRPr>
        </a:p>
      </dgm:t>
    </dgm:pt>
    <dgm:pt modelId="{A6EB2C5B-91A3-42AA-A1B8-23F52FFEB804}" type="parTrans" cxnId="{91A11BC1-7FA5-47F4-8128-5AD19AC65501}">
      <dgm:prSet/>
      <dgm:spPr/>
      <dgm:t>
        <a:bodyPr/>
        <a:lstStyle/>
        <a:p>
          <a:endParaRPr lang="ru-RU"/>
        </a:p>
      </dgm:t>
    </dgm:pt>
    <dgm:pt modelId="{530667E8-06D0-470D-96BF-1E352697065C}" type="sibTrans" cxnId="{91A11BC1-7FA5-47F4-8128-5AD19AC65501}">
      <dgm:prSet/>
      <dgm:spPr/>
      <dgm:t>
        <a:bodyPr/>
        <a:lstStyle/>
        <a:p>
          <a:endParaRPr lang="ru-RU"/>
        </a:p>
      </dgm:t>
    </dgm:pt>
    <dgm:pt modelId="{572EEEFF-CDF0-41D3-8E06-33C6E8E95685}">
      <dgm:prSet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Отсутствие преференций работодателями</a:t>
          </a:r>
          <a:endParaRPr lang="ru-RU" sz="1400" dirty="0">
            <a:solidFill>
              <a:schemeClr val="bg1"/>
            </a:solidFill>
          </a:endParaRPr>
        </a:p>
      </dgm:t>
    </dgm:pt>
    <dgm:pt modelId="{F17BCA02-9EB2-41CA-A678-E31C1A71AA40}" type="parTrans" cxnId="{8F7C2583-C084-4D56-B2CF-8AE9104902A7}">
      <dgm:prSet/>
      <dgm:spPr/>
      <dgm:t>
        <a:bodyPr/>
        <a:lstStyle/>
        <a:p>
          <a:endParaRPr lang="ru-RU"/>
        </a:p>
      </dgm:t>
    </dgm:pt>
    <dgm:pt modelId="{F4B08745-673C-47B2-B51D-D90B7F79FCBF}" type="sibTrans" cxnId="{8F7C2583-C084-4D56-B2CF-8AE9104902A7}">
      <dgm:prSet/>
      <dgm:spPr/>
      <dgm:t>
        <a:bodyPr/>
        <a:lstStyle/>
        <a:p>
          <a:endParaRPr lang="ru-RU"/>
        </a:p>
      </dgm:t>
    </dgm:pt>
    <dgm:pt modelId="{B81F2A65-32D2-41F7-B25A-74CD5FBB62A9}" type="pres">
      <dgm:prSet presAssocID="{2249B4E1-CB30-403C-9AF0-2DD854C13F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94480E-E816-4B2B-92FC-D53ACD5799E7}" type="pres">
      <dgm:prSet presAssocID="{2249B4E1-CB30-403C-9AF0-2DD854C13FC4}" presName="cycle" presStyleCnt="0"/>
      <dgm:spPr/>
    </dgm:pt>
    <dgm:pt modelId="{7A5958A6-08D5-42C7-A0EB-802D1CB0D558}" type="pres">
      <dgm:prSet presAssocID="{D5629008-090D-49DB-99A2-6B95A1C20B94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49C32-B36D-42CB-8D92-3FBA76827504}" type="pres">
      <dgm:prSet presAssocID="{76A9116C-FEAD-4084-90D4-33249F0EDF7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D25421D6-17C1-4A36-9F2C-716F8F7CC75A}" type="pres">
      <dgm:prSet presAssocID="{B8C7E2C3-C688-4B3F-A235-919D9C98A508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8BA8D-4AF2-4B7C-8432-72B5F2994007}" type="pres">
      <dgm:prSet presAssocID="{572EEEFF-CDF0-41D3-8E06-33C6E8E95685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D08E8-5FDF-49AA-98CF-53649760DB9B}" type="pres">
      <dgm:prSet presAssocID="{207FE179-662D-4FAE-80D8-F4B6E075CFDC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F6480-C09D-4C9F-8586-9B4C828326D8}" type="pres">
      <dgm:prSet presAssocID="{9F71D138-A6F9-4C6C-8EE4-040244EAE815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FC9C4-8F37-42EC-9692-0472DDC23A38}" type="pres">
      <dgm:prSet presAssocID="{B3C8E544-0155-46EF-8B8C-85D51F1613C6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619ABC-A68A-4016-8A9E-C4333E8C621A}" type="presOf" srcId="{B3C8E544-0155-46EF-8B8C-85D51F1613C6}" destId="{90AFC9C4-8F37-42EC-9692-0472DDC23A38}" srcOrd="0" destOrd="0" presId="urn:microsoft.com/office/officeart/2005/8/layout/cycle3"/>
    <dgm:cxn modelId="{D50A3ECA-F576-4F06-A51B-8D8FB050E159}" srcId="{2249B4E1-CB30-403C-9AF0-2DD854C13FC4}" destId="{D5629008-090D-49DB-99A2-6B95A1C20B94}" srcOrd="0" destOrd="0" parTransId="{62D38949-7DF4-4BF4-836B-84F322F4C319}" sibTransId="{76A9116C-FEAD-4084-90D4-33249F0EDF71}"/>
    <dgm:cxn modelId="{91A11BC1-7FA5-47F4-8128-5AD19AC65501}" srcId="{2249B4E1-CB30-403C-9AF0-2DD854C13FC4}" destId="{B3C8E544-0155-46EF-8B8C-85D51F1613C6}" srcOrd="5" destOrd="0" parTransId="{A6EB2C5B-91A3-42AA-A1B8-23F52FFEB804}" sibTransId="{530667E8-06D0-470D-96BF-1E352697065C}"/>
    <dgm:cxn modelId="{8F7C2583-C084-4D56-B2CF-8AE9104902A7}" srcId="{2249B4E1-CB30-403C-9AF0-2DD854C13FC4}" destId="{572EEEFF-CDF0-41D3-8E06-33C6E8E95685}" srcOrd="2" destOrd="0" parTransId="{F17BCA02-9EB2-41CA-A678-E31C1A71AA40}" sibTransId="{F4B08745-673C-47B2-B51D-D90B7F79FCBF}"/>
    <dgm:cxn modelId="{9570B686-91AD-497D-BF8A-33677943EC10}" type="presOf" srcId="{207FE179-662D-4FAE-80D8-F4B6E075CFDC}" destId="{DE4D08E8-5FDF-49AA-98CF-53649760DB9B}" srcOrd="0" destOrd="0" presId="urn:microsoft.com/office/officeart/2005/8/layout/cycle3"/>
    <dgm:cxn modelId="{E79BE118-30AE-48CE-82EB-D0F614B6D247}" type="presOf" srcId="{B8C7E2C3-C688-4B3F-A235-919D9C98A508}" destId="{D25421D6-17C1-4A36-9F2C-716F8F7CC75A}" srcOrd="0" destOrd="0" presId="urn:microsoft.com/office/officeart/2005/8/layout/cycle3"/>
    <dgm:cxn modelId="{D756C371-BC64-4354-8710-08C67D9ADAAE}" type="presOf" srcId="{D5629008-090D-49DB-99A2-6B95A1C20B94}" destId="{7A5958A6-08D5-42C7-A0EB-802D1CB0D558}" srcOrd="0" destOrd="0" presId="urn:microsoft.com/office/officeart/2005/8/layout/cycle3"/>
    <dgm:cxn modelId="{8721EC9C-B424-4E44-ACC2-11B3698D953D}" srcId="{2249B4E1-CB30-403C-9AF0-2DD854C13FC4}" destId="{B8C7E2C3-C688-4B3F-A235-919D9C98A508}" srcOrd="1" destOrd="0" parTransId="{3E4C58D4-2638-4A82-BD4A-562D0327E4B5}" sibTransId="{BE221A5A-E742-4E9F-8E39-675EE6E8CC91}"/>
    <dgm:cxn modelId="{E84491E2-52FB-4708-8D76-512EB5DF4965}" srcId="{2249B4E1-CB30-403C-9AF0-2DD854C13FC4}" destId="{207FE179-662D-4FAE-80D8-F4B6E075CFDC}" srcOrd="3" destOrd="0" parTransId="{EA6681FF-66D1-43A9-A6F5-32CE0F7AF14C}" sibTransId="{E89968A6-F475-4582-B6EC-878C24316E1D}"/>
    <dgm:cxn modelId="{924094F8-0D6B-4DE7-A6DE-7AEC5AF5E7D8}" type="presOf" srcId="{2249B4E1-CB30-403C-9AF0-2DD854C13FC4}" destId="{B81F2A65-32D2-41F7-B25A-74CD5FBB62A9}" srcOrd="0" destOrd="0" presId="urn:microsoft.com/office/officeart/2005/8/layout/cycle3"/>
    <dgm:cxn modelId="{9DDFD3AC-58CA-410E-B0A9-6B218B6EE89A}" srcId="{2249B4E1-CB30-403C-9AF0-2DD854C13FC4}" destId="{9F71D138-A6F9-4C6C-8EE4-040244EAE815}" srcOrd="4" destOrd="0" parTransId="{B2DB4C33-B0DA-4168-8EDF-A811F5D803C3}" sibTransId="{31EF1EFF-3A0E-4496-97BB-A579BE9627E9}"/>
    <dgm:cxn modelId="{F93CD9F0-1720-4A40-B99B-1EB4C4F32444}" type="presOf" srcId="{76A9116C-FEAD-4084-90D4-33249F0EDF71}" destId="{6DD49C32-B36D-42CB-8D92-3FBA76827504}" srcOrd="0" destOrd="0" presId="urn:microsoft.com/office/officeart/2005/8/layout/cycle3"/>
    <dgm:cxn modelId="{B249D1FC-7326-4C11-98CC-29B816E3B3C6}" type="presOf" srcId="{572EEEFF-CDF0-41D3-8E06-33C6E8E95685}" destId="{7838BA8D-4AF2-4B7C-8432-72B5F2994007}" srcOrd="0" destOrd="0" presId="urn:microsoft.com/office/officeart/2005/8/layout/cycle3"/>
    <dgm:cxn modelId="{4D2EB004-CF46-4AC8-8116-6D62F23CF2A5}" type="presOf" srcId="{9F71D138-A6F9-4C6C-8EE4-040244EAE815}" destId="{0F2F6480-C09D-4C9F-8586-9B4C828326D8}" srcOrd="0" destOrd="0" presId="urn:microsoft.com/office/officeart/2005/8/layout/cycle3"/>
    <dgm:cxn modelId="{1A789706-3344-44ED-B314-AE415CB51990}" type="presParOf" srcId="{B81F2A65-32D2-41F7-B25A-74CD5FBB62A9}" destId="{1894480E-E816-4B2B-92FC-D53ACD5799E7}" srcOrd="0" destOrd="0" presId="urn:microsoft.com/office/officeart/2005/8/layout/cycle3"/>
    <dgm:cxn modelId="{64666A10-D739-4D59-83F5-215464C7CA02}" type="presParOf" srcId="{1894480E-E816-4B2B-92FC-D53ACD5799E7}" destId="{7A5958A6-08D5-42C7-A0EB-802D1CB0D558}" srcOrd="0" destOrd="0" presId="urn:microsoft.com/office/officeart/2005/8/layout/cycle3"/>
    <dgm:cxn modelId="{75D885B7-E271-465F-A25E-E7C45C44B326}" type="presParOf" srcId="{1894480E-E816-4B2B-92FC-D53ACD5799E7}" destId="{6DD49C32-B36D-42CB-8D92-3FBA76827504}" srcOrd="1" destOrd="0" presId="urn:microsoft.com/office/officeart/2005/8/layout/cycle3"/>
    <dgm:cxn modelId="{D05E3C88-2275-4D66-9939-6F56864ABDC8}" type="presParOf" srcId="{1894480E-E816-4B2B-92FC-D53ACD5799E7}" destId="{D25421D6-17C1-4A36-9F2C-716F8F7CC75A}" srcOrd="2" destOrd="0" presId="urn:microsoft.com/office/officeart/2005/8/layout/cycle3"/>
    <dgm:cxn modelId="{C382A6CF-474C-498C-AC96-643ACA343E7E}" type="presParOf" srcId="{1894480E-E816-4B2B-92FC-D53ACD5799E7}" destId="{7838BA8D-4AF2-4B7C-8432-72B5F2994007}" srcOrd="3" destOrd="0" presId="urn:microsoft.com/office/officeart/2005/8/layout/cycle3"/>
    <dgm:cxn modelId="{3B0D9022-D90D-450D-934E-E6DCCA139881}" type="presParOf" srcId="{1894480E-E816-4B2B-92FC-D53ACD5799E7}" destId="{DE4D08E8-5FDF-49AA-98CF-53649760DB9B}" srcOrd="4" destOrd="0" presId="urn:microsoft.com/office/officeart/2005/8/layout/cycle3"/>
    <dgm:cxn modelId="{C47F92CC-D608-41E9-A782-A60253D45969}" type="presParOf" srcId="{1894480E-E816-4B2B-92FC-D53ACD5799E7}" destId="{0F2F6480-C09D-4C9F-8586-9B4C828326D8}" srcOrd="5" destOrd="0" presId="urn:microsoft.com/office/officeart/2005/8/layout/cycle3"/>
    <dgm:cxn modelId="{D1593C46-DEAE-4EDC-BAEC-ACB5EAB95280}" type="presParOf" srcId="{1894480E-E816-4B2B-92FC-D53ACD5799E7}" destId="{90AFC9C4-8F37-42EC-9692-0472DDC23A38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49B4E1-CB30-403C-9AF0-2DD854C13FC4}" type="doc">
      <dgm:prSet loTypeId="urn:microsoft.com/office/officeart/2005/8/layout/cycle3" loCatId="cycle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5629008-090D-49DB-99A2-6B95A1C20B9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Слабая информированность и отсутствие поддержки работодателей</a:t>
          </a:r>
          <a:endParaRPr lang="ru-RU" sz="1400" b="1" dirty="0"/>
        </a:p>
      </dgm:t>
    </dgm:pt>
    <dgm:pt modelId="{62D38949-7DF4-4BF4-836B-84F322F4C319}" type="parTrans" cxnId="{D50A3ECA-F576-4F06-A51B-8D8FB050E159}">
      <dgm:prSet/>
      <dgm:spPr/>
      <dgm:t>
        <a:bodyPr/>
        <a:lstStyle/>
        <a:p>
          <a:endParaRPr lang="ru-RU"/>
        </a:p>
      </dgm:t>
    </dgm:pt>
    <dgm:pt modelId="{76A9116C-FEAD-4084-90D4-33249F0EDF71}" type="sibTrans" cxnId="{D50A3ECA-F576-4F06-A51B-8D8FB050E159}">
      <dgm:prSet/>
      <dgm:spPr>
        <a:solidFill>
          <a:schemeClr val="accent3">
            <a:lumMod val="40000"/>
            <a:lumOff val="60000"/>
            <a:alpha val="10000"/>
          </a:schemeClr>
        </a:solidFill>
      </dgm:spPr>
      <dgm:t>
        <a:bodyPr/>
        <a:lstStyle/>
        <a:p>
          <a:endParaRPr lang="ru-RU"/>
        </a:p>
      </dgm:t>
    </dgm:pt>
    <dgm:pt modelId="{B8C7E2C3-C688-4B3F-A235-919D9C98A508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Недоступная инфраструктура</a:t>
          </a:r>
          <a:endParaRPr lang="ru-RU" sz="1400" dirty="0">
            <a:solidFill>
              <a:schemeClr val="bg1"/>
            </a:solidFill>
          </a:endParaRPr>
        </a:p>
      </dgm:t>
    </dgm:pt>
    <dgm:pt modelId="{3E4C58D4-2638-4A82-BD4A-562D0327E4B5}" type="parTrans" cxnId="{8721EC9C-B424-4E44-ACC2-11B3698D953D}">
      <dgm:prSet/>
      <dgm:spPr/>
      <dgm:t>
        <a:bodyPr/>
        <a:lstStyle/>
        <a:p>
          <a:endParaRPr lang="ru-RU"/>
        </a:p>
      </dgm:t>
    </dgm:pt>
    <dgm:pt modelId="{BE221A5A-E742-4E9F-8E39-675EE6E8CC91}" type="sibTrans" cxnId="{8721EC9C-B424-4E44-ACC2-11B3698D953D}">
      <dgm:prSet/>
      <dgm:spPr/>
      <dgm:t>
        <a:bodyPr/>
        <a:lstStyle/>
        <a:p>
          <a:endParaRPr lang="ru-RU"/>
        </a:p>
      </dgm:t>
    </dgm:pt>
    <dgm:pt modelId="{207FE179-662D-4FAE-80D8-F4B6E075CFDC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Слабая информированность работодателей</a:t>
          </a:r>
          <a:endParaRPr lang="ru-RU" sz="1400" b="1" dirty="0">
            <a:solidFill>
              <a:schemeClr val="bg1"/>
            </a:solidFill>
          </a:endParaRPr>
        </a:p>
      </dgm:t>
    </dgm:pt>
    <dgm:pt modelId="{EA6681FF-66D1-43A9-A6F5-32CE0F7AF14C}" type="parTrans" cxnId="{E84491E2-52FB-4708-8D76-512EB5DF4965}">
      <dgm:prSet/>
      <dgm:spPr/>
      <dgm:t>
        <a:bodyPr/>
        <a:lstStyle/>
        <a:p>
          <a:endParaRPr lang="ru-RU"/>
        </a:p>
      </dgm:t>
    </dgm:pt>
    <dgm:pt modelId="{E89968A6-F475-4582-B6EC-878C24316E1D}" type="sibTrans" cxnId="{E84491E2-52FB-4708-8D76-512EB5DF4965}">
      <dgm:prSet/>
      <dgm:spPr/>
      <dgm:t>
        <a:bodyPr/>
        <a:lstStyle/>
        <a:p>
          <a:endParaRPr lang="ru-RU"/>
        </a:p>
      </dgm:t>
    </dgm:pt>
    <dgm:pt modelId="{9F71D138-A6F9-4C6C-8EE4-040244EAE815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Отсутствие навыков социальных ЛсОП</a:t>
          </a:r>
          <a:endParaRPr lang="ru-RU" sz="1400" b="1" dirty="0">
            <a:solidFill>
              <a:schemeClr val="bg1"/>
            </a:solidFill>
          </a:endParaRPr>
        </a:p>
      </dgm:t>
    </dgm:pt>
    <dgm:pt modelId="{B2DB4C33-B0DA-4168-8EDF-A811F5D803C3}" type="parTrans" cxnId="{9DDFD3AC-58CA-410E-B0A9-6B218B6EE89A}">
      <dgm:prSet/>
      <dgm:spPr/>
      <dgm:t>
        <a:bodyPr/>
        <a:lstStyle/>
        <a:p>
          <a:endParaRPr lang="ru-RU"/>
        </a:p>
      </dgm:t>
    </dgm:pt>
    <dgm:pt modelId="{31EF1EFF-3A0E-4496-97BB-A579BE9627E9}" type="sibTrans" cxnId="{9DDFD3AC-58CA-410E-B0A9-6B218B6EE89A}">
      <dgm:prSet/>
      <dgm:spPr/>
      <dgm:t>
        <a:bodyPr/>
        <a:lstStyle/>
        <a:p>
          <a:endParaRPr lang="ru-RU"/>
        </a:p>
      </dgm:t>
    </dgm:pt>
    <dgm:pt modelId="{B3C8E544-0155-46EF-8B8C-85D51F1613C6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Стереотипы и предубеждения в отношении ЛсОП</a:t>
          </a:r>
          <a:endParaRPr lang="ru-RU" sz="1400" b="1" dirty="0">
            <a:solidFill>
              <a:schemeClr val="bg1"/>
            </a:solidFill>
          </a:endParaRPr>
        </a:p>
      </dgm:t>
    </dgm:pt>
    <dgm:pt modelId="{A6EB2C5B-91A3-42AA-A1B8-23F52FFEB804}" type="parTrans" cxnId="{91A11BC1-7FA5-47F4-8128-5AD19AC65501}">
      <dgm:prSet/>
      <dgm:spPr/>
      <dgm:t>
        <a:bodyPr/>
        <a:lstStyle/>
        <a:p>
          <a:endParaRPr lang="ru-RU"/>
        </a:p>
      </dgm:t>
    </dgm:pt>
    <dgm:pt modelId="{530667E8-06D0-470D-96BF-1E352697065C}" type="sibTrans" cxnId="{91A11BC1-7FA5-47F4-8128-5AD19AC65501}">
      <dgm:prSet/>
      <dgm:spPr/>
      <dgm:t>
        <a:bodyPr/>
        <a:lstStyle/>
        <a:p>
          <a:endParaRPr lang="ru-RU"/>
        </a:p>
      </dgm:t>
    </dgm:pt>
    <dgm:pt modelId="{572EEEFF-CDF0-41D3-8E06-33C6E8E95685}">
      <dgm:prSet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Отсутствие преференций работодателями</a:t>
          </a:r>
          <a:endParaRPr lang="ru-RU" sz="1400" dirty="0">
            <a:solidFill>
              <a:schemeClr val="bg1"/>
            </a:solidFill>
          </a:endParaRPr>
        </a:p>
      </dgm:t>
    </dgm:pt>
    <dgm:pt modelId="{F17BCA02-9EB2-41CA-A678-E31C1A71AA40}" type="parTrans" cxnId="{8F7C2583-C084-4D56-B2CF-8AE9104902A7}">
      <dgm:prSet/>
      <dgm:spPr/>
      <dgm:t>
        <a:bodyPr/>
        <a:lstStyle/>
        <a:p>
          <a:endParaRPr lang="ru-RU"/>
        </a:p>
      </dgm:t>
    </dgm:pt>
    <dgm:pt modelId="{F4B08745-673C-47B2-B51D-D90B7F79FCBF}" type="sibTrans" cxnId="{8F7C2583-C084-4D56-B2CF-8AE9104902A7}">
      <dgm:prSet/>
      <dgm:spPr/>
      <dgm:t>
        <a:bodyPr/>
        <a:lstStyle/>
        <a:p>
          <a:endParaRPr lang="ru-RU"/>
        </a:p>
      </dgm:t>
    </dgm:pt>
    <dgm:pt modelId="{B81F2A65-32D2-41F7-B25A-74CD5FBB62A9}" type="pres">
      <dgm:prSet presAssocID="{2249B4E1-CB30-403C-9AF0-2DD854C13F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94480E-E816-4B2B-92FC-D53ACD5799E7}" type="pres">
      <dgm:prSet presAssocID="{2249B4E1-CB30-403C-9AF0-2DD854C13FC4}" presName="cycle" presStyleCnt="0"/>
      <dgm:spPr/>
    </dgm:pt>
    <dgm:pt modelId="{7A5958A6-08D5-42C7-A0EB-802D1CB0D558}" type="pres">
      <dgm:prSet presAssocID="{D5629008-090D-49DB-99A2-6B95A1C20B94}" presName="nodeFirstNode" presStyleLbl="node1" presStyleIdx="0" presStyleCnt="6" custScaleX="143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49C32-B36D-42CB-8D92-3FBA76827504}" type="pres">
      <dgm:prSet presAssocID="{76A9116C-FEAD-4084-90D4-33249F0EDF7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D25421D6-17C1-4A36-9F2C-716F8F7CC75A}" type="pres">
      <dgm:prSet presAssocID="{B8C7E2C3-C688-4B3F-A235-919D9C98A508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8BA8D-4AF2-4B7C-8432-72B5F2994007}" type="pres">
      <dgm:prSet presAssocID="{572EEEFF-CDF0-41D3-8E06-33C6E8E95685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D08E8-5FDF-49AA-98CF-53649760DB9B}" type="pres">
      <dgm:prSet presAssocID="{207FE179-662D-4FAE-80D8-F4B6E075CFDC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F6480-C09D-4C9F-8586-9B4C828326D8}" type="pres">
      <dgm:prSet presAssocID="{9F71D138-A6F9-4C6C-8EE4-040244EAE815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FC9C4-8F37-42EC-9692-0472DDC23A38}" type="pres">
      <dgm:prSet presAssocID="{B3C8E544-0155-46EF-8B8C-85D51F1613C6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B0744B-583E-4043-8F1E-9C26C043A239}" type="presOf" srcId="{9F71D138-A6F9-4C6C-8EE4-040244EAE815}" destId="{0F2F6480-C09D-4C9F-8586-9B4C828326D8}" srcOrd="0" destOrd="0" presId="urn:microsoft.com/office/officeart/2005/8/layout/cycle3"/>
    <dgm:cxn modelId="{D50A3ECA-F576-4F06-A51B-8D8FB050E159}" srcId="{2249B4E1-CB30-403C-9AF0-2DD854C13FC4}" destId="{D5629008-090D-49DB-99A2-6B95A1C20B94}" srcOrd="0" destOrd="0" parTransId="{62D38949-7DF4-4BF4-836B-84F322F4C319}" sibTransId="{76A9116C-FEAD-4084-90D4-33249F0EDF71}"/>
    <dgm:cxn modelId="{2B1EEFBF-B7ED-40C0-B84E-5F11C4A6CB85}" type="presOf" srcId="{207FE179-662D-4FAE-80D8-F4B6E075CFDC}" destId="{DE4D08E8-5FDF-49AA-98CF-53649760DB9B}" srcOrd="0" destOrd="0" presId="urn:microsoft.com/office/officeart/2005/8/layout/cycle3"/>
    <dgm:cxn modelId="{91A11BC1-7FA5-47F4-8128-5AD19AC65501}" srcId="{2249B4E1-CB30-403C-9AF0-2DD854C13FC4}" destId="{B3C8E544-0155-46EF-8B8C-85D51F1613C6}" srcOrd="5" destOrd="0" parTransId="{A6EB2C5B-91A3-42AA-A1B8-23F52FFEB804}" sibTransId="{530667E8-06D0-470D-96BF-1E352697065C}"/>
    <dgm:cxn modelId="{8F7C2583-C084-4D56-B2CF-8AE9104902A7}" srcId="{2249B4E1-CB30-403C-9AF0-2DD854C13FC4}" destId="{572EEEFF-CDF0-41D3-8E06-33C6E8E95685}" srcOrd="2" destOrd="0" parTransId="{F17BCA02-9EB2-41CA-A678-E31C1A71AA40}" sibTransId="{F4B08745-673C-47B2-B51D-D90B7F79FCBF}"/>
    <dgm:cxn modelId="{4C53C326-541B-4B55-B68C-3CB17C46AD12}" type="presOf" srcId="{D5629008-090D-49DB-99A2-6B95A1C20B94}" destId="{7A5958A6-08D5-42C7-A0EB-802D1CB0D558}" srcOrd="0" destOrd="0" presId="urn:microsoft.com/office/officeart/2005/8/layout/cycle3"/>
    <dgm:cxn modelId="{C16265A7-CC69-41DB-9235-2678E6DECB21}" type="presOf" srcId="{B8C7E2C3-C688-4B3F-A235-919D9C98A508}" destId="{D25421D6-17C1-4A36-9F2C-716F8F7CC75A}" srcOrd="0" destOrd="0" presId="urn:microsoft.com/office/officeart/2005/8/layout/cycle3"/>
    <dgm:cxn modelId="{02E525B6-958B-4670-BFFC-774F4B1DF612}" type="presOf" srcId="{B3C8E544-0155-46EF-8B8C-85D51F1613C6}" destId="{90AFC9C4-8F37-42EC-9692-0472DDC23A38}" srcOrd="0" destOrd="0" presId="urn:microsoft.com/office/officeart/2005/8/layout/cycle3"/>
    <dgm:cxn modelId="{8721EC9C-B424-4E44-ACC2-11B3698D953D}" srcId="{2249B4E1-CB30-403C-9AF0-2DD854C13FC4}" destId="{B8C7E2C3-C688-4B3F-A235-919D9C98A508}" srcOrd="1" destOrd="0" parTransId="{3E4C58D4-2638-4A82-BD4A-562D0327E4B5}" sibTransId="{BE221A5A-E742-4E9F-8E39-675EE6E8CC91}"/>
    <dgm:cxn modelId="{E84491E2-52FB-4708-8D76-512EB5DF4965}" srcId="{2249B4E1-CB30-403C-9AF0-2DD854C13FC4}" destId="{207FE179-662D-4FAE-80D8-F4B6E075CFDC}" srcOrd="3" destOrd="0" parTransId="{EA6681FF-66D1-43A9-A6F5-32CE0F7AF14C}" sibTransId="{E89968A6-F475-4582-B6EC-878C24316E1D}"/>
    <dgm:cxn modelId="{9DDFD3AC-58CA-410E-B0A9-6B218B6EE89A}" srcId="{2249B4E1-CB30-403C-9AF0-2DD854C13FC4}" destId="{9F71D138-A6F9-4C6C-8EE4-040244EAE815}" srcOrd="4" destOrd="0" parTransId="{B2DB4C33-B0DA-4168-8EDF-A811F5D803C3}" sibTransId="{31EF1EFF-3A0E-4496-97BB-A579BE9627E9}"/>
    <dgm:cxn modelId="{675EDBE7-69EC-4A36-ADCC-3BE678F91033}" type="presOf" srcId="{572EEEFF-CDF0-41D3-8E06-33C6E8E95685}" destId="{7838BA8D-4AF2-4B7C-8432-72B5F2994007}" srcOrd="0" destOrd="0" presId="urn:microsoft.com/office/officeart/2005/8/layout/cycle3"/>
    <dgm:cxn modelId="{7957B8FB-7D08-4413-8CCA-345AC833B992}" type="presOf" srcId="{2249B4E1-CB30-403C-9AF0-2DD854C13FC4}" destId="{B81F2A65-32D2-41F7-B25A-74CD5FBB62A9}" srcOrd="0" destOrd="0" presId="urn:microsoft.com/office/officeart/2005/8/layout/cycle3"/>
    <dgm:cxn modelId="{D7CB937E-47EE-4263-9A3F-B85375BD423C}" type="presOf" srcId="{76A9116C-FEAD-4084-90D4-33249F0EDF71}" destId="{6DD49C32-B36D-42CB-8D92-3FBA76827504}" srcOrd="0" destOrd="0" presId="urn:microsoft.com/office/officeart/2005/8/layout/cycle3"/>
    <dgm:cxn modelId="{AC6C34FA-CE12-4F88-BFBF-E801C297A22C}" type="presParOf" srcId="{B81F2A65-32D2-41F7-B25A-74CD5FBB62A9}" destId="{1894480E-E816-4B2B-92FC-D53ACD5799E7}" srcOrd="0" destOrd="0" presId="urn:microsoft.com/office/officeart/2005/8/layout/cycle3"/>
    <dgm:cxn modelId="{A56FBC07-CEEE-44B2-B84D-F8DA69D73B27}" type="presParOf" srcId="{1894480E-E816-4B2B-92FC-D53ACD5799E7}" destId="{7A5958A6-08D5-42C7-A0EB-802D1CB0D558}" srcOrd="0" destOrd="0" presId="urn:microsoft.com/office/officeart/2005/8/layout/cycle3"/>
    <dgm:cxn modelId="{743253EC-0B63-41CC-B892-963527D0DC48}" type="presParOf" srcId="{1894480E-E816-4B2B-92FC-D53ACD5799E7}" destId="{6DD49C32-B36D-42CB-8D92-3FBA76827504}" srcOrd="1" destOrd="0" presId="urn:microsoft.com/office/officeart/2005/8/layout/cycle3"/>
    <dgm:cxn modelId="{E98AA6E3-D832-4012-B0CA-21523DB2AB3A}" type="presParOf" srcId="{1894480E-E816-4B2B-92FC-D53ACD5799E7}" destId="{D25421D6-17C1-4A36-9F2C-716F8F7CC75A}" srcOrd="2" destOrd="0" presId="urn:microsoft.com/office/officeart/2005/8/layout/cycle3"/>
    <dgm:cxn modelId="{C154EAE1-117B-4929-B868-348E0A2462D8}" type="presParOf" srcId="{1894480E-E816-4B2B-92FC-D53ACD5799E7}" destId="{7838BA8D-4AF2-4B7C-8432-72B5F2994007}" srcOrd="3" destOrd="0" presId="urn:microsoft.com/office/officeart/2005/8/layout/cycle3"/>
    <dgm:cxn modelId="{B27D9EAF-D260-4E5E-9FE1-0D936C796797}" type="presParOf" srcId="{1894480E-E816-4B2B-92FC-D53ACD5799E7}" destId="{DE4D08E8-5FDF-49AA-98CF-53649760DB9B}" srcOrd="4" destOrd="0" presId="urn:microsoft.com/office/officeart/2005/8/layout/cycle3"/>
    <dgm:cxn modelId="{E5174957-F8A8-4DCC-A028-5BF0A5C0B3D9}" type="presParOf" srcId="{1894480E-E816-4B2B-92FC-D53ACD5799E7}" destId="{0F2F6480-C09D-4C9F-8586-9B4C828326D8}" srcOrd="5" destOrd="0" presId="urn:microsoft.com/office/officeart/2005/8/layout/cycle3"/>
    <dgm:cxn modelId="{066CAED5-395B-465A-8435-90334BAD498E}" type="presParOf" srcId="{1894480E-E816-4B2B-92FC-D53ACD5799E7}" destId="{90AFC9C4-8F37-42EC-9692-0472DDC23A38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49B4E1-CB30-403C-9AF0-2DD854C13FC4}" type="doc">
      <dgm:prSet loTypeId="urn:microsoft.com/office/officeart/2005/8/layout/cycle3" loCatId="cycle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5629008-090D-49DB-99A2-6B95A1C20B9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Стереотипы и предубеждения в отношении </a:t>
          </a:r>
          <a:r>
            <a:rPr lang="ru-RU" sz="1400" b="1" dirty="0" err="1" smtClean="0">
              <a:solidFill>
                <a:schemeClr val="tx1"/>
              </a:solidFill>
            </a:rPr>
            <a:t>ЖсОП</a:t>
          </a:r>
          <a:endParaRPr lang="ru-RU" sz="1400" b="1" dirty="0"/>
        </a:p>
      </dgm:t>
    </dgm:pt>
    <dgm:pt modelId="{62D38949-7DF4-4BF4-836B-84F322F4C319}" type="parTrans" cxnId="{D50A3ECA-F576-4F06-A51B-8D8FB050E159}">
      <dgm:prSet/>
      <dgm:spPr/>
      <dgm:t>
        <a:bodyPr/>
        <a:lstStyle/>
        <a:p>
          <a:endParaRPr lang="ru-RU"/>
        </a:p>
      </dgm:t>
    </dgm:pt>
    <dgm:pt modelId="{76A9116C-FEAD-4084-90D4-33249F0EDF71}" type="sibTrans" cxnId="{D50A3ECA-F576-4F06-A51B-8D8FB050E159}">
      <dgm:prSet/>
      <dgm:spPr>
        <a:solidFill>
          <a:schemeClr val="accent3">
            <a:lumMod val="40000"/>
            <a:lumOff val="60000"/>
            <a:alpha val="10000"/>
          </a:schemeClr>
        </a:solidFill>
      </dgm:spPr>
      <dgm:t>
        <a:bodyPr/>
        <a:lstStyle/>
        <a:p>
          <a:endParaRPr lang="ru-RU"/>
        </a:p>
      </dgm:t>
    </dgm:pt>
    <dgm:pt modelId="{B8C7E2C3-C688-4B3F-A235-919D9C98A508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Недоступная инфраструктура</a:t>
          </a:r>
          <a:endParaRPr lang="ru-RU" sz="1400" dirty="0">
            <a:solidFill>
              <a:schemeClr val="bg1"/>
            </a:solidFill>
          </a:endParaRPr>
        </a:p>
      </dgm:t>
    </dgm:pt>
    <dgm:pt modelId="{3E4C58D4-2638-4A82-BD4A-562D0327E4B5}" type="parTrans" cxnId="{8721EC9C-B424-4E44-ACC2-11B3698D953D}">
      <dgm:prSet/>
      <dgm:spPr/>
      <dgm:t>
        <a:bodyPr/>
        <a:lstStyle/>
        <a:p>
          <a:endParaRPr lang="ru-RU"/>
        </a:p>
      </dgm:t>
    </dgm:pt>
    <dgm:pt modelId="{BE221A5A-E742-4E9F-8E39-675EE6E8CC91}" type="sibTrans" cxnId="{8721EC9C-B424-4E44-ACC2-11B3698D953D}">
      <dgm:prSet/>
      <dgm:spPr/>
      <dgm:t>
        <a:bodyPr/>
        <a:lstStyle/>
        <a:p>
          <a:endParaRPr lang="ru-RU"/>
        </a:p>
      </dgm:t>
    </dgm:pt>
    <dgm:pt modelId="{207FE179-662D-4FAE-80D8-F4B6E075CFDC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Слабая информированность работодателей</a:t>
          </a:r>
          <a:endParaRPr lang="ru-RU" sz="1400" b="1" dirty="0">
            <a:solidFill>
              <a:schemeClr val="bg1"/>
            </a:solidFill>
          </a:endParaRPr>
        </a:p>
      </dgm:t>
    </dgm:pt>
    <dgm:pt modelId="{EA6681FF-66D1-43A9-A6F5-32CE0F7AF14C}" type="parTrans" cxnId="{E84491E2-52FB-4708-8D76-512EB5DF4965}">
      <dgm:prSet/>
      <dgm:spPr/>
      <dgm:t>
        <a:bodyPr/>
        <a:lstStyle/>
        <a:p>
          <a:endParaRPr lang="ru-RU"/>
        </a:p>
      </dgm:t>
    </dgm:pt>
    <dgm:pt modelId="{E89968A6-F475-4582-B6EC-878C24316E1D}" type="sibTrans" cxnId="{E84491E2-52FB-4708-8D76-512EB5DF4965}">
      <dgm:prSet/>
      <dgm:spPr/>
      <dgm:t>
        <a:bodyPr/>
        <a:lstStyle/>
        <a:p>
          <a:endParaRPr lang="ru-RU"/>
        </a:p>
      </dgm:t>
    </dgm:pt>
    <dgm:pt modelId="{9F71D138-A6F9-4C6C-8EE4-040244EAE815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Отсутствие навыков социальных ЛсОП</a:t>
          </a:r>
          <a:endParaRPr lang="ru-RU" sz="1400" b="1" dirty="0">
            <a:solidFill>
              <a:schemeClr val="bg1"/>
            </a:solidFill>
          </a:endParaRPr>
        </a:p>
      </dgm:t>
    </dgm:pt>
    <dgm:pt modelId="{B2DB4C33-B0DA-4168-8EDF-A811F5D803C3}" type="parTrans" cxnId="{9DDFD3AC-58CA-410E-B0A9-6B218B6EE89A}">
      <dgm:prSet/>
      <dgm:spPr/>
      <dgm:t>
        <a:bodyPr/>
        <a:lstStyle/>
        <a:p>
          <a:endParaRPr lang="ru-RU"/>
        </a:p>
      </dgm:t>
    </dgm:pt>
    <dgm:pt modelId="{31EF1EFF-3A0E-4496-97BB-A579BE9627E9}" type="sibTrans" cxnId="{9DDFD3AC-58CA-410E-B0A9-6B218B6EE89A}">
      <dgm:prSet/>
      <dgm:spPr/>
      <dgm:t>
        <a:bodyPr/>
        <a:lstStyle/>
        <a:p>
          <a:endParaRPr lang="ru-RU"/>
        </a:p>
      </dgm:t>
    </dgm:pt>
    <dgm:pt modelId="{B3C8E544-0155-46EF-8B8C-85D51F1613C6}">
      <dgm:prSet phldrT="[Текст]"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Стереотипы и предубеждения в отношении ЛсОП</a:t>
          </a:r>
          <a:endParaRPr lang="ru-RU" sz="1400" b="1" dirty="0">
            <a:solidFill>
              <a:schemeClr val="bg1"/>
            </a:solidFill>
          </a:endParaRPr>
        </a:p>
      </dgm:t>
    </dgm:pt>
    <dgm:pt modelId="{A6EB2C5B-91A3-42AA-A1B8-23F52FFEB804}" type="parTrans" cxnId="{91A11BC1-7FA5-47F4-8128-5AD19AC65501}">
      <dgm:prSet/>
      <dgm:spPr/>
      <dgm:t>
        <a:bodyPr/>
        <a:lstStyle/>
        <a:p>
          <a:endParaRPr lang="ru-RU"/>
        </a:p>
      </dgm:t>
    </dgm:pt>
    <dgm:pt modelId="{530667E8-06D0-470D-96BF-1E352697065C}" type="sibTrans" cxnId="{91A11BC1-7FA5-47F4-8128-5AD19AC65501}">
      <dgm:prSet/>
      <dgm:spPr/>
      <dgm:t>
        <a:bodyPr/>
        <a:lstStyle/>
        <a:p>
          <a:endParaRPr lang="ru-RU"/>
        </a:p>
      </dgm:t>
    </dgm:pt>
    <dgm:pt modelId="{572EEEFF-CDF0-41D3-8E06-33C6E8E95685}">
      <dgm:prSet custT="1"/>
      <dgm:spPr>
        <a:solidFill>
          <a:srgbClr val="92D050">
            <a:alpha val="14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Отсутствие преференций работодателями</a:t>
          </a:r>
          <a:endParaRPr lang="ru-RU" sz="1400" dirty="0">
            <a:solidFill>
              <a:schemeClr val="bg1"/>
            </a:solidFill>
          </a:endParaRPr>
        </a:p>
      </dgm:t>
    </dgm:pt>
    <dgm:pt modelId="{F17BCA02-9EB2-41CA-A678-E31C1A71AA40}" type="parTrans" cxnId="{8F7C2583-C084-4D56-B2CF-8AE9104902A7}">
      <dgm:prSet/>
      <dgm:spPr/>
      <dgm:t>
        <a:bodyPr/>
        <a:lstStyle/>
        <a:p>
          <a:endParaRPr lang="ru-RU"/>
        </a:p>
      </dgm:t>
    </dgm:pt>
    <dgm:pt modelId="{F4B08745-673C-47B2-B51D-D90B7F79FCBF}" type="sibTrans" cxnId="{8F7C2583-C084-4D56-B2CF-8AE9104902A7}">
      <dgm:prSet/>
      <dgm:spPr/>
      <dgm:t>
        <a:bodyPr/>
        <a:lstStyle/>
        <a:p>
          <a:endParaRPr lang="ru-RU"/>
        </a:p>
      </dgm:t>
    </dgm:pt>
    <dgm:pt modelId="{B81F2A65-32D2-41F7-B25A-74CD5FBB62A9}" type="pres">
      <dgm:prSet presAssocID="{2249B4E1-CB30-403C-9AF0-2DD854C13F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94480E-E816-4B2B-92FC-D53ACD5799E7}" type="pres">
      <dgm:prSet presAssocID="{2249B4E1-CB30-403C-9AF0-2DD854C13FC4}" presName="cycle" presStyleCnt="0"/>
      <dgm:spPr/>
    </dgm:pt>
    <dgm:pt modelId="{7A5958A6-08D5-42C7-A0EB-802D1CB0D558}" type="pres">
      <dgm:prSet presAssocID="{D5629008-090D-49DB-99A2-6B95A1C20B94}" presName="nodeFirstNode" presStyleLbl="node1" presStyleIdx="0" presStyleCnt="6" custScaleX="143529" custRadScaleRad="111549" custRadScaleInc="-3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49C32-B36D-42CB-8D92-3FBA76827504}" type="pres">
      <dgm:prSet presAssocID="{76A9116C-FEAD-4084-90D4-33249F0EDF7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D25421D6-17C1-4A36-9F2C-716F8F7CC75A}" type="pres">
      <dgm:prSet presAssocID="{B8C7E2C3-C688-4B3F-A235-919D9C98A508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8BA8D-4AF2-4B7C-8432-72B5F2994007}" type="pres">
      <dgm:prSet presAssocID="{572EEEFF-CDF0-41D3-8E06-33C6E8E95685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D08E8-5FDF-49AA-98CF-53649760DB9B}" type="pres">
      <dgm:prSet presAssocID="{207FE179-662D-4FAE-80D8-F4B6E075CFDC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F6480-C09D-4C9F-8586-9B4C828326D8}" type="pres">
      <dgm:prSet presAssocID="{9F71D138-A6F9-4C6C-8EE4-040244EAE815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FC9C4-8F37-42EC-9692-0472DDC23A38}" type="pres">
      <dgm:prSet presAssocID="{B3C8E544-0155-46EF-8B8C-85D51F1613C6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A99132-61C0-4B0C-95FD-66E6627F49EE}" type="presOf" srcId="{207FE179-662D-4FAE-80D8-F4B6E075CFDC}" destId="{DE4D08E8-5FDF-49AA-98CF-53649760DB9B}" srcOrd="0" destOrd="0" presId="urn:microsoft.com/office/officeart/2005/8/layout/cycle3"/>
    <dgm:cxn modelId="{5DA8531A-621C-42BC-9027-01F33B483737}" type="presOf" srcId="{2249B4E1-CB30-403C-9AF0-2DD854C13FC4}" destId="{B81F2A65-32D2-41F7-B25A-74CD5FBB62A9}" srcOrd="0" destOrd="0" presId="urn:microsoft.com/office/officeart/2005/8/layout/cycle3"/>
    <dgm:cxn modelId="{D50A3ECA-F576-4F06-A51B-8D8FB050E159}" srcId="{2249B4E1-CB30-403C-9AF0-2DD854C13FC4}" destId="{D5629008-090D-49DB-99A2-6B95A1C20B94}" srcOrd="0" destOrd="0" parTransId="{62D38949-7DF4-4BF4-836B-84F322F4C319}" sibTransId="{76A9116C-FEAD-4084-90D4-33249F0EDF71}"/>
    <dgm:cxn modelId="{91A11BC1-7FA5-47F4-8128-5AD19AC65501}" srcId="{2249B4E1-CB30-403C-9AF0-2DD854C13FC4}" destId="{B3C8E544-0155-46EF-8B8C-85D51F1613C6}" srcOrd="5" destOrd="0" parTransId="{A6EB2C5B-91A3-42AA-A1B8-23F52FFEB804}" sibTransId="{530667E8-06D0-470D-96BF-1E352697065C}"/>
    <dgm:cxn modelId="{DC06F557-E4E7-464E-B541-8031263EDDE7}" type="presOf" srcId="{D5629008-090D-49DB-99A2-6B95A1C20B94}" destId="{7A5958A6-08D5-42C7-A0EB-802D1CB0D558}" srcOrd="0" destOrd="0" presId="urn:microsoft.com/office/officeart/2005/8/layout/cycle3"/>
    <dgm:cxn modelId="{8F7C2583-C084-4D56-B2CF-8AE9104902A7}" srcId="{2249B4E1-CB30-403C-9AF0-2DD854C13FC4}" destId="{572EEEFF-CDF0-41D3-8E06-33C6E8E95685}" srcOrd="2" destOrd="0" parTransId="{F17BCA02-9EB2-41CA-A678-E31C1A71AA40}" sibTransId="{F4B08745-673C-47B2-B51D-D90B7F79FCBF}"/>
    <dgm:cxn modelId="{8F9A3226-52C5-4D22-8451-E0FCD3E910C3}" type="presOf" srcId="{9F71D138-A6F9-4C6C-8EE4-040244EAE815}" destId="{0F2F6480-C09D-4C9F-8586-9B4C828326D8}" srcOrd="0" destOrd="0" presId="urn:microsoft.com/office/officeart/2005/8/layout/cycle3"/>
    <dgm:cxn modelId="{4C770978-2F0B-41EA-9DF4-E7CBA48A2869}" type="presOf" srcId="{B3C8E544-0155-46EF-8B8C-85D51F1613C6}" destId="{90AFC9C4-8F37-42EC-9692-0472DDC23A38}" srcOrd="0" destOrd="0" presId="urn:microsoft.com/office/officeart/2005/8/layout/cycle3"/>
    <dgm:cxn modelId="{F6E3CE9A-616D-4984-9A40-E971A27B5747}" type="presOf" srcId="{572EEEFF-CDF0-41D3-8E06-33C6E8E95685}" destId="{7838BA8D-4AF2-4B7C-8432-72B5F2994007}" srcOrd="0" destOrd="0" presId="urn:microsoft.com/office/officeart/2005/8/layout/cycle3"/>
    <dgm:cxn modelId="{8721EC9C-B424-4E44-ACC2-11B3698D953D}" srcId="{2249B4E1-CB30-403C-9AF0-2DD854C13FC4}" destId="{B8C7E2C3-C688-4B3F-A235-919D9C98A508}" srcOrd="1" destOrd="0" parTransId="{3E4C58D4-2638-4A82-BD4A-562D0327E4B5}" sibTransId="{BE221A5A-E742-4E9F-8E39-675EE6E8CC91}"/>
    <dgm:cxn modelId="{ABF59976-B079-4C94-8700-DF3BFA10D680}" type="presOf" srcId="{B8C7E2C3-C688-4B3F-A235-919D9C98A508}" destId="{D25421D6-17C1-4A36-9F2C-716F8F7CC75A}" srcOrd="0" destOrd="0" presId="urn:microsoft.com/office/officeart/2005/8/layout/cycle3"/>
    <dgm:cxn modelId="{E84491E2-52FB-4708-8D76-512EB5DF4965}" srcId="{2249B4E1-CB30-403C-9AF0-2DD854C13FC4}" destId="{207FE179-662D-4FAE-80D8-F4B6E075CFDC}" srcOrd="3" destOrd="0" parTransId="{EA6681FF-66D1-43A9-A6F5-32CE0F7AF14C}" sibTransId="{E89968A6-F475-4582-B6EC-878C24316E1D}"/>
    <dgm:cxn modelId="{9DDFD3AC-58CA-410E-B0A9-6B218B6EE89A}" srcId="{2249B4E1-CB30-403C-9AF0-2DD854C13FC4}" destId="{9F71D138-A6F9-4C6C-8EE4-040244EAE815}" srcOrd="4" destOrd="0" parTransId="{B2DB4C33-B0DA-4168-8EDF-A811F5D803C3}" sibTransId="{31EF1EFF-3A0E-4496-97BB-A579BE9627E9}"/>
    <dgm:cxn modelId="{4F02BFBA-F254-4A49-92BC-2A4BEB115509}" type="presOf" srcId="{76A9116C-FEAD-4084-90D4-33249F0EDF71}" destId="{6DD49C32-B36D-42CB-8D92-3FBA76827504}" srcOrd="0" destOrd="0" presId="urn:microsoft.com/office/officeart/2005/8/layout/cycle3"/>
    <dgm:cxn modelId="{04EC34B4-D640-4465-8513-6A0CB6C98D3D}" type="presParOf" srcId="{B81F2A65-32D2-41F7-B25A-74CD5FBB62A9}" destId="{1894480E-E816-4B2B-92FC-D53ACD5799E7}" srcOrd="0" destOrd="0" presId="urn:microsoft.com/office/officeart/2005/8/layout/cycle3"/>
    <dgm:cxn modelId="{CA10619B-052A-4E2E-A715-585CDA23308C}" type="presParOf" srcId="{1894480E-E816-4B2B-92FC-D53ACD5799E7}" destId="{7A5958A6-08D5-42C7-A0EB-802D1CB0D558}" srcOrd="0" destOrd="0" presId="urn:microsoft.com/office/officeart/2005/8/layout/cycle3"/>
    <dgm:cxn modelId="{689E6D8E-29D2-47B8-9476-1B2F60CE3627}" type="presParOf" srcId="{1894480E-E816-4B2B-92FC-D53ACD5799E7}" destId="{6DD49C32-B36D-42CB-8D92-3FBA76827504}" srcOrd="1" destOrd="0" presId="urn:microsoft.com/office/officeart/2005/8/layout/cycle3"/>
    <dgm:cxn modelId="{D2E1D93E-3B79-4B6A-B6DB-C105CE3D18DA}" type="presParOf" srcId="{1894480E-E816-4B2B-92FC-D53ACD5799E7}" destId="{D25421D6-17C1-4A36-9F2C-716F8F7CC75A}" srcOrd="2" destOrd="0" presId="urn:microsoft.com/office/officeart/2005/8/layout/cycle3"/>
    <dgm:cxn modelId="{D7EB6F87-5E57-453C-8EFA-F2AE0C913FD1}" type="presParOf" srcId="{1894480E-E816-4B2B-92FC-D53ACD5799E7}" destId="{7838BA8D-4AF2-4B7C-8432-72B5F2994007}" srcOrd="3" destOrd="0" presId="urn:microsoft.com/office/officeart/2005/8/layout/cycle3"/>
    <dgm:cxn modelId="{E4E626B0-D884-4608-BA66-B09C2C8012B5}" type="presParOf" srcId="{1894480E-E816-4B2B-92FC-D53ACD5799E7}" destId="{DE4D08E8-5FDF-49AA-98CF-53649760DB9B}" srcOrd="4" destOrd="0" presId="urn:microsoft.com/office/officeart/2005/8/layout/cycle3"/>
    <dgm:cxn modelId="{4E9E0DB6-553B-4429-B9FB-194DCDD2C672}" type="presParOf" srcId="{1894480E-E816-4B2B-92FC-D53ACD5799E7}" destId="{0F2F6480-C09D-4C9F-8586-9B4C828326D8}" srcOrd="5" destOrd="0" presId="urn:microsoft.com/office/officeart/2005/8/layout/cycle3"/>
    <dgm:cxn modelId="{C1235E06-2818-4058-BD2A-947C70C273F4}" type="presParOf" srcId="{1894480E-E816-4B2B-92FC-D53ACD5799E7}" destId="{90AFC9C4-8F37-42EC-9692-0472DDC23A38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49C32-B36D-42CB-8D92-3FBA76827504}">
      <dsp:nvSpPr>
        <dsp:cNvPr id="0" name=""/>
        <dsp:cNvSpPr/>
      </dsp:nvSpPr>
      <dsp:spPr>
        <a:xfrm>
          <a:off x="1168431" y="-4009"/>
          <a:ext cx="4681489" cy="4681489"/>
        </a:xfrm>
        <a:prstGeom prst="circularArrow">
          <a:avLst>
            <a:gd name="adj1" fmla="val 5274"/>
            <a:gd name="adj2" fmla="val 312630"/>
            <a:gd name="adj3" fmla="val 14251834"/>
            <a:gd name="adj4" fmla="val 17113162"/>
            <a:gd name="adj5" fmla="val 547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A5958A6-08D5-42C7-A0EB-802D1CB0D558}">
      <dsp:nvSpPr>
        <dsp:cNvPr id="0" name=""/>
        <dsp:cNvSpPr/>
      </dsp:nvSpPr>
      <dsp:spPr>
        <a:xfrm>
          <a:off x="2631209" y="2092"/>
          <a:ext cx="1755933" cy="87796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Низкий уровень образования и </a:t>
          </a:r>
          <a:r>
            <a:rPr lang="ru-RU" sz="1400" kern="1200" dirty="0" err="1" smtClean="0"/>
            <a:t>проф.подготовки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ЖсОП</a:t>
          </a:r>
          <a:endParaRPr lang="ru-RU" sz="1400" kern="1200" dirty="0"/>
        </a:p>
      </dsp:txBody>
      <dsp:txXfrm>
        <a:off x="2674068" y="44951"/>
        <a:ext cx="1670215" cy="792248"/>
      </dsp:txXfrm>
    </dsp:sp>
    <dsp:sp modelId="{D25421D6-17C1-4A36-9F2C-716F8F7CC75A}">
      <dsp:nvSpPr>
        <dsp:cNvPr id="0" name=""/>
        <dsp:cNvSpPr/>
      </dsp:nvSpPr>
      <dsp:spPr>
        <a:xfrm>
          <a:off x="4275951" y="951684"/>
          <a:ext cx="1755933" cy="87796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Недоступная инфраструктура</a:t>
          </a:r>
          <a:endParaRPr lang="ru-RU" sz="1400" kern="1200" dirty="0"/>
        </a:p>
      </dsp:txBody>
      <dsp:txXfrm>
        <a:off x="4318810" y="994543"/>
        <a:ext cx="1670215" cy="792248"/>
      </dsp:txXfrm>
    </dsp:sp>
    <dsp:sp modelId="{7838BA8D-4AF2-4B7C-8432-72B5F2994007}">
      <dsp:nvSpPr>
        <dsp:cNvPr id="0" name=""/>
        <dsp:cNvSpPr/>
      </dsp:nvSpPr>
      <dsp:spPr>
        <a:xfrm>
          <a:off x="4275951" y="2850868"/>
          <a:ext cx="1755933" cy="87796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Отсутствие преференций работодателями</a:t>
          </a:r>
          <a:endParaRPr lang="ru-RU" sz="1400" kern="1200" dirty="0"/>
        </a:p>
      </dsp:txBody>
      <dsp:txXfrm>
        <a:off x="4318810" y="2893727"/>
        <a:ext cx="1670215" cy="792248"/>
      </dsp:txXfrm>
    </dsp:sp>
    <dsp:sp modelId="{DE4D08E8-5FDF-49AA-98CF-53649760DB9B}">
      <dsp:nvSpPr>
        <dsp:cNvPr id="0" name=""/>
        <dsp:cNvSpPr/>
      </dsp:nvSpPr>
      <dsp:spPr>
        <a:xfrm>
          <a:off x="2321041" y="3800461"/>
          <a:ext cx="2376269" cy="87796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Слабая информированность и отсутствие поддержки работодателей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363900" y="3843320"/>
        <a:ext cx="2290551" cy="792248"/>
      </dsp:txXfrm>
    </dsp:sp>
    <dsp:sp modelId="{0F2F6480-C09D-4C9F-8586-9B4C828326D8}">
      <dsp:nvSpPr>
        <dsp:cNvPr id="0" name=""/>
        <dsp:cNvSpPr/>
      </dsp:nvSpPr>
      <dsp:spPr>
        <a:xfrm>
          <a:off x="664859" y="2850868"/>
          <a:ext cx="2399149" cy="87796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Отсутствие социальных навыков </a:t>
          </a:r>
          <a:r>
            <a:rPr lang="ru-RU" sz="1400" b="1" kern="1200" dirty="0" err="1" smtClean="0">
              <a:solidFill>
                <a:schemeClr val="tx1"/>
              </a:solidFill>
            </a:rPr>
            <a:t>ЖсОП</a:t>
          </a:r>
          <a:r>
            <a:rPr lang="ru-RU" sz="1400" b="1" kern="1200" dirty="0" smtClean="0">
              <a:solidFill>
                <a:schemeClr val="tx1"/>
              </a:solidFill>
            </a:rPr>
            <a:t> и неустойчивость при трудоустройстве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07718" y="2893727"/>
        <a:ext cx="2313431" cy="792248"/>
      </dsp:txXfrm>
    </dsp:sp>
    <dsp:sp modelId="{90AFC9C4-8F37-42EC-9692-0472DDC23A38}">
      <dsp:nvSpPr>
        <dsp:cNvPr id="0" name=""/>
        <dsp:cNvSpPr/>
      </dsp:nvSpPr>
      <dsp:spPr>
        <a:xfrm>
          <a:off x="986467" y="951684"/>
          <a:ext cx="1755933" cy="87796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Стереотипы и предубеждения в отношении </a:t>
          </a:r>
          <a:r>
            <a:rPr lang="ru-RU" sz="1400" b="1" kern="1200" dirty="0" err="1" smtClean="0">
              <a:solidFill>
                <a:schemeClr val="tx1"/>
              </a:solidFill>
            </a:rPr>
            <a:t>ЖсОП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029326" y="994543"/>
        <a:ext cx="1670215" cy="7922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49C32-B36D-42CB-8D92-3FBA76827504}">
      <dsp:nvSpPr>
        <dsp:cNvPr id="0" name=""/>
        <dsp:cNvSpPr/>
      </dsp:nvSpPr>
      <dsp:spPr>
        <a:xfrm>
          <a:off x="1118312" y="-4009"/>
          <a:ext cx="4681489" cy="4681489"/>
        </a:xfrm>
        <a:prstGeom prst="circularArrow">
          <a:avLst>
            <a:gd name="adj1" fmla="val 5274"/>
            <a:gd name="adj2" fmla="val 312630"/>
            <a:gd name="adj3" fmla="val 14251834"/>
            <a:gd name="adj4" fmla="val 17113162"/>
            <a:gd name="adj5" fmla="val 5477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A5958A6-08D5-42C7-A0EB-802D1CB0D558}">
      <dsp:nvSpPr>
        <dsp:cNvPr id="0" name=""/>
        <dsp:cNvSpPr/>
      </dsp:nvSpPr>
      <dsp:spPr>
        <a:xfrm>
          <a:off x="2581090" y="2092"/>
          <a:ext cx="1755933" cy="877966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Низкий уровень </a:t>
          </a:r>
          <a:r>
            <a:rPr lang="ru-RU" sz="1400" b="1" kern="1200" dirty="0" smtClean="0">
              <a:solidFill>
                <a:schemeClr val="tx1"/>
              </a:solidFill>
            </a:rPr>
            <a:t>образования</a:t>
          </a:r>
          <a:r>
            <a:rPr lang="ru-RU" sz="1400" b="1" kern="1200" dirty="0" smtClean="0"/>
            <a:t> и </a:t>
          </a:r>
          <a:r>
            <a:rPr lang="ru-RU" sz="1400" b="1" kern="1200" dirty="0" err="1" smtClean="0"/>
            <a:t>проф.подготовки</a:t>
          </a:r>
          <a:r>
            <a:rPr lang="ru-RU" sz="1400" b="1" kern="1200" dirty="0" smtClean="0"/>
            <a:t> </a:t>
          </a:r>
          <a:r>
            <a:rPr lang="ru-RU" sz="1400" b="1" kern="1200" dirty="0" err="1" smtClean="0"/>
            <a:t>ЖсОП</a:t>
          </a:r>
          <a:endParaRPr lang="ru-RU" sz="1400" b="1" kern="1200" dirty="0"/>
        </a:p>
      </dsp:txBody>
      <dsp:txXfrm>
        <a:off x="2623949" y="44951"/>
        <a:ext cx="1670215" cy="792248"/>
      </dsp:txXfrm>
    </dsp:sp>
    <dsp:sp modelId="{D25421D6-17C1-4A36-9F2C-716F8F7CC75A}">
      <dsp:nvSpPr>
        <dsp:cNvPr id="0" name=""/>
        <dsp:cNvSpPr/>
      </dsp:nvSpPr>
      <dsp:spPr>
        <a:xfrm>
          <a:off x="4225832" y="951684"/>
          <a:ext cx="1755933" cy="87796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Недоступная инфраструктура</a:t>
          </a:r>
          <a:endParaRPr lang="ru-RU" sz="1400" kern="1200" dirty="0"/>
        </a:p>
      </dsp:txBody>
      <dsp:txXfrm>
        <a:off x="4268691" y="994543"/>
        <a:ext cx="1670215" cy="792248"/>
      </dsp:txXfrm>
    </dsp:sp>
    <dsp:sp modelId="{7838BA8D-4AF2-4B7C-8432-72B5F2994007}">
      <dsp:nvSpPr>
        <dsp:cNvPr id="0" name=""/>
        <dsp:cNvSpPr/>
      </dsp:nvSpPr>
      <dsp:spPr>
        <a:xfrm>
          <a:off x="4225832" y="2850868"/>
          <a:ext cx="1755933" cy="87796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Отсутствие преференций работодателями</a:t>
          </a:r>
          <a:endParaRPr lang="ru-RU" sz="1400" kern="1200" dirty="0"/>
        </a:p>
      </dsp:txBody>
      <dsp:txXfrm>
        <a:off x="4268691" y="2893727"/>
        <a:ext cx="1670215" cy="792248"/>
      </dsp:txXfrm>
    </dsp:sp>
    <dsp:sp modelId="{DE4D08E8-5FDF-49AA-98CF-53649760DB9B}">
      <dsp:nvSpPr>
        <dsp:cNvPr id="0" name=""/>
        <dsp:cNvSpPr/>
      </dsp:nvSpPr>
      <dsp:spPr>
        <a:xfrm>
          <a:off x="2342933" y="3800461"/>
          <a:ext cx="2232247" cy="877966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Слабая информированность и отсутствие поддержки работодателей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385792" y="3843320"/>
        <a:ext cx="2146529" cy="792248"/>
      </dsp:txXfrm>
    </dsp:sp>
    <dsp:sp modelId="{0F2F6480-C09D-4C9F-8586-9B4C828326D8}">
      <dsp:nvSpPr>
        <dsp:cNvPr id="0" name=""/>
        <dsp:cNvSpPr/>
      </dsp:nvSpPr>
      <dsp:spPr>
        <a:xfrm>
          <a:off x="714978" y="2850868"/>
          <a:ext cx="2198674" cy="877966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Отсутствие социальных навыков </a:t>
          </a:r>
          <a:r>
            <a:rPr lang="ru-RU" sz="1400" b="1" kern="1200" dirty="0" err="1" smtClean="0">
              <a:solidFill>
                <a:schemeClr val="tx1"/>
              </a:solidFill>
            </a:rPr>
            <a:t>ЖсОП</a:t>
          </a:r>
          <a:r>
            <a:rPr lang="ru-RU" sz="1400" b="1" kern="1200" dirty="0" smtClean="0">
              <a:solidFill>
                <a:schemeClr val="tx1"/>
              </a:solidFill>
            </a:rPr>
            <a:t> и неустойчивость при трудоустройстве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57837" y="2893727"/>
        <a:ext cx="2112956" cy="792248"/>
      </dsp:txXfrm>
    </dsp:sp>
    <dsp:sp modelId="{90AFC9C4-8F37-42EC-9692-0472DDC23A38}">
      <dsp:nvSpPr>
        <dsp:cNvPr id="0" name=""/>
        <dsp:cNvSpPr/>
      </dsp:nvSpPr>
      <dsp:spPr>
        <a:xfrm>
          <a:off x="936348" y="951684"/>
          <a:ext cx="1755933" cy="877966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Стереотипы и предубеждения в отношении </a:t>
          </a:r>
          <a:r>
            <a:rPr lang="ru-RU" sz="1400" b="1" kern="1200" dirty="0" err="1" smtClean="0">
              <a:solidFill>
                <a:schemeClr val="tx1"/>
              </a:solidFill>
            </a:rPr>
            <a:t>ЖсОП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979207" y="994543"/>
        <a:ext cx="1670215" cy="7922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49C32-B36D-42CB-8D92-3FBA76827504}">
      <dsp:nvSpPr>
        <dsp:cNvPr id="0" name=""/>
        <dsp:cNvSpPr/>
      </dsp:nvSpPr>
      <dsp:spPr>
        <a:xfrm>
          <a:off x="1007627" y="-233414"/>
          <a:ext cx="4681489" cy="4681489"/>
        </a:xfrm>
        <a:prstGeom prst="circularArrow">
          <a:avLst>
            <a:gd name="adj1" fmla="val 5274"/>
            <a:gd name="adj2" fmla="val 312630"/>
            <a:gd name="adj3" fmla="val 13454062"/>
            <a:gd name="adj4" fmla="val 17596492"/>
            <a:gd name="adj5" fmla="val 5477"/>
          </a:avLst>
        </a:prstGeom>
        <a:solidFill>
          <a:schemeClr val="accent3">
            <a:lumMod val="40000"/>
            <a:lumOff val="60000"/>
            <a:alpha val="1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A5958A6-08D5-42C7-A0EB-802D1CB0D558}">
      <dsp:nvSpPr>
        <dsp:cNvPr id="0" name=""/>
        <dsp:cNvSpPr/>
      </dsp:nvSpPr>
      <dsp:spPr>
        <a:xfrm>
          <a:off x="2088235" y="2092"/>
          <a:ext cx="2520273" cy="877966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Отсутствие социальных навыков </a:t>
          </a:r>
          <a:r>
            <a:rPr lang="ru-RU" sz="1400" b="1" kern="1200" dirty="0" err="1" smtClean="0">
              <a:solidFill>
                <a:schemeClr val="tx1"/>
              </a:solidFill>
            </a:rPr>
            <a:t>ЖсОП</a:t>
          </a:r>
          <a:r>
            <a:rPr lang="ru-RU" sz="1400" b="1" kern="1200" dirty="0" smtClean="0">
              <a:solidFill>
                <a:schemeClr val="tx1"/>
              </a:solidFill>
            </a:rPr>
            <a:t> и неустойчивость при трудоустройстве</a:t>
          </a:r>
          <a:endParaRPr lang="ru-RU" sz="1400" b="1" kern="1200" dirty="0"/>
        </a:p>
      </dsp:txBody>
      <dsp:txXfrm>
        <a:off x="2131094" y="44951"/>
        <a:ext cx="2434555" cy="792248"/>
      </dsp:txXfrm>
    </dsp:sp>
    <dsp:sp modelId="{D25421D6-17C1-4A36-9F2C-716F8F7CC75A}">
      <dsp:nvSpPr>
        <dsp:cNvPr id="0" name=""/>
        <dsp:cNvSpPr/>
      </dsp:nvSpPr>
      <dsp:spPr>
        <a:xfrm>
          <a:off x="4115147" y="951684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Недоступная инфраструктура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4158006" y="994543"/>
        <a:ext cx="1670215" cy="792248"/>
      </dsp:txXfrm>
    </dsp:sp>
    <dsp:sp modelId="{7838BA8D-4AF2-4B7C-8432-72B5F2994007}">
      <dsp:nvSpPr>
        <dsp:cNvPr id="0" name=""/>
        <dsp:cNvSpPr/>
      </dsp:nvSpPr>
      <dsp:spPr>
        <a:xfrm>
          <a:off x="4115147" y="2850868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Отсутствие преференций работодателями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4158006" y="2893727"/>
        <a:ext cx="1670215" cy="792248"/>
      </dsp:txXfrm>
    </dsp:sp>
    <dsp:sp modelId="{DE4D08E8-5FDF-49AA-98CF-53649760DB9B}">
      <dsp:nvSpPr>
        <dsp:cNvPr id="0" name=""/>
        <dsp:cNvSpPr/>
      </dsp:nvSpPr>
      <dsp:spPr>
        <a:xfrm>
          <a:off x="2470405" y="3800461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Слабая информированность работодателей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2513264" y="3843320"/>
        <a:ext cx="1670215" cy="792248"/>
      </dsp:txXfrm>
    </dsp:sp>
    <dsp:sp modelId="{0F2F6480-C09D-4C9F-8586-9B4C828326D8}">
      <dsp:nvSpPr>
        <dsp:cNvPr id="0" name=""/>
        <dsp:cNvSpPr/>
      </dsp:nvSpPr>
      <dsp:spPr>
        <a:xfrm>
          <a:off x="825663" y="2850868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Отсутствие навыков социальных ЛсОП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868522" y="2893727"/>
        <a:ext cx="1670215" cy="792248"/>
      </dsp:txXfrm>
    </dsp:sp>
    <dsp:sp modelId="{90AFC9C4-8F37-42EC-9692-0472DDC23A38}">
      <dsp:nvSpPr>
        <dsp:cNvPr id="0" name=""/>
        <dsp:cNvSpPr/>
      </dsp:nvSpPr>
      <dsp:spPr>
        <a:xfrm>
          <a:off x="825663" y="951684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Стереотипы и предубеждения в отношении ЛсОП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868522" y="994543"/>
        <a:ext cx="1670215" cy="7922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49C32-B36D-42CB-8D92-3FBA76827504}">
      <dsp:nvSpPr>
        <dsp:cNvPr id="0" name=""/>
        <dsp:cNvSpPr/>
      </dsp:nvSpPr>
      <dsp:spPr>
        <a:xfrm>
          <a:off x="1007627" y="-4009"/>
          <a:ext cx="4681489" cy="4681489"/>
        </a:xfrm>
        <a:prstGeom prst="circularArrow">
          <a:avLst>
            <a:gd name="adj1" fmla="val 5274"/>
            <a:gd name="adj2" fmla="val 312630"/>
            <a:gd name="adj3" fmla="val 14251834"/>
            <a:gd name="adj4" fmla="val 17113162"/>
            <a:gd name="adj5" fmla="val 5477"/>
          </a:avLst>
        </a:prstGeom>
        <a:solidFill>
          <a:schemeClr val="accent3">
            <a:lumMod val="40000"/>
            <a:lumOff val="60000"/>
            <a:alpha val="1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A5958A6-08D5-42C7-A0EB-802D1CB0D558}">
      <dsp:nvSpPr>
        <dsp:cNvPr id="0" name=""/>
        <dsp:cNvSpPr/>
      </dsp:nvSpPr>
      <dsp:spPr>
        <a:xfrm>
          <a:off x="2470405" y="2092"/>
          <a:ext cx="1755933" cy="877966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Низкий уровень </a:t>
          </a:r>
          <a:r>
            <a:rPr lang="ru-RU" sz="1400" b="1" kern="1200" dirty="0" smtClean="0">
              <a:solidFill>
                <a:schemeClr val="tx1"/>
              </a:solidFill>
            </a:rPr>
            <a:t>образования</a:t>
          </a:r>
          <a:r>
            <a:rPr lang="ru-RU" sz="1400" b="1" kern="1200" dirty="0" smtClean="0"/>
            <a:t> и </a:t>
          </a:r>
          <a:r>
            <a:rPr lang="ru-RU" sz="1400" b="1" kern="1200" dirty="0" err="1" smtClean="0"/>
            <a:t>проф.подготовки</a:t>
          </a:r>
          <a:r>
            <a:rPr lang="ru-RU" sz="1400" b="1" kern="1200" dirty="0" smtClean="0"/>
            <a:t> </a:t>
          </a:r>
          <a:r>
            <a:rPr lang="ru-RU" sz="1400" b="1" kern="1200" dirty="0" err="1" smtClean="0"/>
            <a:t>ЖсОП</a:t>
          </a:r>
          <a:endParaRPr lang="ru-RU" sz="1400" b="1" kern="1200" dirty="0"/>
        </a:p>
      </dsp:txBody>
      <dsp:txXfrm>
        <a:off x="2513264" y="44951"/>
        <a:ext cx="1670215" cy="792248"/>
      </dsp:txXfrm>
    </dsp:sp>
    <dsp:sp modelId="{D25421D6-17C1-4A36-9F2C-716F8F7CC75A}">
      <dsp:nvSpPr>
        <dsp:cNvPr id="0" name=""/>
        <dsp:cNvSpPr/>
      </dsp:nvSpPr>
      <dsp:spPr>
        <a:xfrm>
          <a:off x="4115147" y="951684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Недоступная инфраструктура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4158006" y="994543"/>
        <a:ext cx="1670215" cy="792248"/>
      </dsp:txXfrm>
    </dsp:sp>
    <dsp:sp modelId="{7838BA8D-4AF2-4B7C-8432-72B5F2994007}">
      <dsp:nvSpPr>
        <dsp:cNvPr id="0" name=""/>
        <dsp:cNvSpPr/>
      </dsp:nvSpPr>
      <dsp:spPr>
        <a:xfrm>
          <a:off x="4115147" y="2850868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Отсутствие преференций работодателями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4158006" y="2893727"/>
        <a:ext cx="1670215" cy="792248"/>
      </dsp:txXfrm>
    </dsp:sp>
    <dsp:sp modelId="{DE4D08E8-5FDF-49AA-98CF-53649760DB9B}">
      <dsp:nvSpPr>
        <dsp:cNvPr id="0" name=""/>
        <dsp:cNvSpPr/>
      </dsp:nvSpPr>
      <dsp:spPr>
        <a:xfrm>
          <a:off x="2470405" y="3800461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Слабая информированность работодателей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2513264" y="3843320"/>
        <a:ext cx="1670215" cy="792248"/>
      </dsp:txXfrm>
    </dsp:sp>
    <dsp:sp modelId="{0F2F6480-C09D-4C9F-8586-9B4C828326D8}">
      <dsp:nvSpPr>
        <dsp:cNvPr id="0" name=""/>
        <dsp:cNvSpPr/>
      </dsp:nvSpPr>
      <dsp:spPr>
        <a:xfrm>
          <a:off x="825663" y="2850868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Отсутствие навыков социальных ЛсОП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868522" y="2893727"/>
        <a:ext cx="1670215" cy="792248"/>
      </dsp:txXfrm>
    </dsp:sp>
    <dsp:sp modelId="{90AFC9C4-8F37-42EC-9692-0472DDC23A38}">
      <dsp:nvSpPr>
        <dsp:cNvPr id="0" name=""/>
        <dsp:cNvSpPr/>
      </dsp:nvSpPr>
      <dsp:spPr>
        <a:xfrm>
          <a:off x="825663" y="951684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Стереотипы и предубеждения в отношении ЛсОП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868522" y="994543"/>
        <a:ext cx="1670215" cy="7922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49C32-B36D-42CB-8D92-3FBA76827504}">
      <dsp:nvSpPr>
        <dsp:cNvPr id="0" name=""/>
        <dsp:cNvSpPr/>
      </dsp:nvSpPr>
      <dsp:spPr>
        <a:xfrm>
          <a:off x="1007627" y="-233414"/>
          <a:ext cx="4681489" cy="4681489"/>
        </a:xfrm>
        <a:prstGeom prst="circularArrow">
          <a:avLst>
            <a:gd name="adj1" fmla="val 5274"/>
            <a:gd name="adj2" fmla="val 312630"/>
            <a:gd name="adj3" fmla="val 13454062"/>
            <a:gd name="adj4" fmla="val 17596492"/>
            <a:gd name="adj5" fmla="val 5477"/>
          </a:avLst>
        </a:prstGeom>
        <a:solidFill>
          <a:schemeClr val="accent3">
            <a:lumMod val="40000"/>
            <a:lumOff val="60000"/>
            <a:alpha val="1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A5958A6-08D5-42C7-A0EB-802D1CB0D558}">
      <dsp:nvSpPr>
        <dsp:cNvPr id="0" name=""/>
        <dsp:cNvSpPr/>
      </dsp:nvSpPr>
      <dsp:spPr>
        <a:xfrm>
          <a:off x="2088235" y="2092"/>
          <a:ext cx="2520273" cy="877966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Слабая информированность и отсутствие поддержки работодателей</a:t>
          </a:r>
          <a:endParaRPr lang="ru-RU" sz="1400" b="1" kern="1200" dirty="0"/>
        </a:p>
      </dsp:txBody>
      <dsp:txXfrm>
        <a:off x="2131094" y="44951"/>
        <a:ext cx="2434555" cy="792248"/>
      </dsp:txXfrm>
    </dsp:sp>
    <dsp:sp modelId="{D25421D6-17C1-4A36-9F2C-716F8F7CC75A}">
      <dsp:nvSpPr>
        <dsp:cNvPr id="0" name=""/>
        <dsp:cNvSpPr/>
      </dsp:nvSpPr>
      <dsp:spPr>
        <a:xfrm>
          <a:off x="4115147" y="951684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Недоступная инфраструктура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4158006" y="994543"/>
        <a:ext cx="1670215" cy="792248"/>
      </dsp:txXfrm>
    </dsp:sp>
    <dsp:sp modelId="{7838BA8D-4AF2-4B7C-8432-72B5F2994007}">
      <dsp:nvSpPr>
        <dsp:cNvPr id="0" name=""/>
        <dsp:cNvSpPr/>
      </dsp:nvSpPr>
      <dsp:spPr>
        <a:xfrm>
          <a:off x="4115147" y="2850868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Отсутствие преференций работодателями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4158006" y="2893727"/>
        <a:ext cx="1670215" cy="792248"/>
      </dsp:txXfrm>
    </dsp:sp>
    <dsp:sp modelId="{DE4D08E8-5FDF-49AA-98CF-53649760DB9B}">
      <dsp:nvSpPr>
        <dsp:cNvPr id="0" name=""/>
        <dsp:cNvSpPr/>
      </dsp:nvSpPr>
      <dsp:spPr>
        <a:xfrm>
          <a:off x="2470405" y="3800461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Слабая информированность работодателей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2513264" y="3843320"/>
        <a:ext cx="1670215" cy="792248"/>
      </dsp:txXfrm>
    </dsp:sp>
    <dsp:sp modelId="{0F2F6480-C09D-4C9F-8586-9B4C828326D8}">
      <dsp:nvSpPr>
        <dsp:cNvPr id="0" name=""/>
        <dsp:cNvSpPr/>
      </dsp:nvSpPr>
      <dsp:spPr>
        <a:xfrm>
          <a:off x="825663" y="2850868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Отсутствие навыков социальных ЛсОП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868522" y="2893727"/>
        <a:ext cx="1670215" cy="792248"/>
      </dsp:txXfrm>
    </dsp:sp>
    <dsp:sp modelId="{90AFC9C4-8F37-42EC-9692-0472DDC23A38}">
      <dsp:nvSpPr>
        <dsp:cNvPr id="0" name=""/>
        <dsp:cNvSpPr/>
      </dsp:nvSpPr>
      <dsp:spPr>
        <a:xfrm>
          <a:off x="825663" y="951684"/>
          <a:ext cx="1755933" cy="877966"/>
        </a:xfrm>
        <a:prstGeom prst="roundRect">
          <a:avLst/>
        </a:prstGeom>
        <a:solidFill>
          <a:srgbClr val="92D050">
            <a:alpha val="14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Стереотипы и предубеждения в отношении ЛсОП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868522" y="994543"/>
        <a:ext cx="1670215" cy="7922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422FC-4B76-4179-9DBF-0D33BABE5219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B3F57-CF3B-47D3-8158-EF4FC41E5E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422FC-4B76-4179-9DBF-0D33BABE5219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B3F57-CF3B-47D3-8158-EF4FC41E5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422FC-4B76-4179-9DBF-0D33BABE5219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B3F57-CF3B-47D3-8158-EF4FC41E5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422FC-4B76-4179-9DBF-0D33BABE5219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B3F57-CF3B-47D3-8158-EF4FC41E5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422FC-4B76-4179-9DBF-0D33BABE5219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B3F57-CF3B-47D3-8158-EF4FC41E5E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422FC-4B76-4179-9DBF-0D33BABE5219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B3F57-CF3B-47D3-8158-EF4FC41E5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422FC-4B76-4179-9DBF-0D33BABE5219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B3F57-CF3B-47D3-8158-EF4FC41E5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422FC-4B76-4179-9DBF-0D33BABE5219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B3F57-CF3B-47D3-8158-EF4FC41E5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422FC-4B76-4179-9DBF-0D33BABE5219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B3F57-CF3B-47D3-8158-EF4FC41E5E3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422FC-4B76-4179-9DBF-0D33BABE5219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B3F57-CF3B-47D3-8158-EF4FC41E5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422FC-4B76-4179-9DBF-0D33BABE5219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B3F57-CF3B-47D3-8158-EF4FC41E5E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30422FC-4B76-4179-9DBF-0D33BABE5219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3B3F57-CF3B-47D3-8158-EF4FC41E5E3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1112" y="260648"/>
            <a:ext cx="7992888" cy="123941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</a:rPr>
              <a:t>"</a:t>
            </a:r>
            <a:r>
              <a:rPr lang="ru-RU" sz="3200" dirty="0">
                <a:effectLst/>
              </a:rPr>
              <a:t>Развитие предпринимательских навыков женщин с инвалидностью"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9841" y="5445224"/>
            <a:ext cx="5904656" cy="110124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000" dirty="0" smtClean="0"/>
              <a:t>Общественное объединение </a:t>
            </a:r>
          </a:p>
          <a:p>
            <a:pPr algn="ctr">
              <a:spcBef>
                <a:spcPts val="0"/>
              </a:spcBef>
            </a:pPr>
            <a:r>
              <a:rPr lang="ru-RU" sz="2000" dirty="0" smtClean="0"/>
              <a:t>«Ассоциация женщин с инвалидностью «ШЫРАК»</a:t>
            </a:r>
          </a:p>
          <a:p>
            <a:pPr algn="ctr">
              <a:spcBef>
                <a:spcPts val="0"/>
              </a:spcBef>
            </a:pPr>
            <a:r>
              <a:rPr lang="ru-RU" sz="2000" dirty="0" smtClean="0"/>
              <a:t>10-11 ноября, г. Астана</a:t>
            </a:r>
            <a:endParaRPr lang="ru-RU" sz="2000" dirty="0"/>
          </a:p>
        </p:txBody>
      </p:sp>
      <p:pic>
        <p:nvPicPr>
          <p:cNvPr id="6" name="Picture 4" descr="http://shyrak.kz/rus/images/img_14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2701" y="1700808"/>
            <a:ext cx="5138936" cy="3425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900" dirty="0" smtClean="0"/>
              <a:t>Деятельность по проекту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25818238"/>
              </p:ext>
            </p:extLst>
          </p:nvPr>
        </p:nvGraphicFramePr>
        <p:xfrm>
          <a:off x="1907704" y="1628800"/>
          <a:ext cx="66967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619672" y="2636912"/>
            <a:ext cx="7128792" cy="37444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Обучающие курсы по </a:t>
            </a:r>
            <a:r>
              <a:rPr lang="ru-RU" b="1" dirty="0"/>
              <a:t>профессиональной подготовке / переподготовке женщин с </a:t>
            </a:r>
            <a:r>
              <a:rPr lang="ru-RU" b="1" dirty="0" smtClean="0"/>
              <a:t>особыми потребностями по </a:t>
            </a:r>
            <a:r>
              <a:rPr lang="ru-RU" b="1" dirty="0"/>
              <a:t>востребованным и адаптированным </a:t>
            </a:r>
            <a:r>
              <a:rPr lang="ru-RU" b="1" dirty="0" smtClean="0"/>
              <a:t>специальностям (по результатам исследования):</a:t>
            </a:r>
          </a:p>
          <a:p>
            <a:pPr algn="ctr"/>
            <a:endParaRPr lang="ru-RU" b="1" dirty="0"/>
          </a:p>
          <a:p>
            <a:pPr marL="0" lvl="2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Бухгалтерский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учет на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предприятии;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lvl="2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Работа оператора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call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-центра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2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Работа офис-менеджера;</a:t>
            </a:r>
          </a:p>
          <a:p>
            <a:pPr marL="0" lvl="2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Швейное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дело и ремонт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одежды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lvl="2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Основы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разработки бизнес-планов.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900" dirty="0" smtClean="0"/>
              <a:t>Деятельность по проекту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907704" y="1628800"/>
          <a:ext cx="66967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619672" y="2636912"/>
            <a:ext cx="7128792" cy="37444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Поддержка работодателей </a:t>
            </a:r>
            <a:r>
              <a:rPr lang="ru-RU" b="1" dirty="0" err="1" smtClean="0"/>
              <a:t>ЖсОП</a:t>
            </a:r>
            <a:r>
              <a:rPr lang="ru-RU" b="1" dirty="0" smtClean="0"/>
              <a:t>:</a:t>
            </a:r>
          </a:p>
          <a:p>
            <a:pPr algn="ctr"/>
            <a:endParaRPr lang="ru-RU" b="1" dirty="0"/>
          </a:p>
          <a:p>
            <a:pPr marL="6350" lvl="1"/>
            <a:r>
              <a:rPr lang="ru-RU" dirty="0" smtClean="0"/>
              <a:t>Оказание </a:t>
            </a:r>
            <a:r>
              <a:rPr lang="ru-RU" dirty="0"/>
              <a:t>консультационных </a:t>
            </a:r>
            <a:r>
              <a:rPr lang="ru-RU" dirty="0" smtClean="0"/>
              <a:t>услуг работодателям </a:t>
            </a:r>
            <a:r>
              <a:rPr lang="ru-RU" dirty="0"/>
              <a:t>по </a:t>
            </a:r>
            <a:r>
              <a:rPr lang="ru-RU" dirty="0" smtClean="0"/>
              <a:t>вопросам:</a:t>
            </a:r>
            <a:endParaRPr lang="ru-RU" sz="1600" dirty="0" smtClean="0"/>
          </a:p>
          <a:p>
            <a:pPr marL="6350" lvl="1">
              <a:buFont typeface="Arial" pitchFamily="34" charset="0"/>
              <a:buChar char="•"/>
            </a:pPr>
            <a:r>
              <a:rPr lang="ru-RU" dirty="0" smtClean="0"/>
              <a:t> законодательства </a:t>
            </a:r>
            <a:r>
              <a:rPr lang="ru-RU" dirty="0"/>
              <a:t>в сфере трудовых отношений в отношении </a:t>
            </a:r>
            <a:r>
              <a:rPr lang="ru-RU" dirty="0" err="1" smtClean="0"/>
              <a:t>ЖсОП</a:t>
            </a:r>
            <a:r>
              <a:rPr lang="ru-RU" dirty="0" smtClean="0"/>
              <a:t>; </a:t>
            </a:r>
          </a:p>
          <a:p>
            <a:pPr marL="6350" lvl="1"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требований по оборудованию рабочего места для лиц с различными видами инвалидности; </a:t>
            </a:r>
          </a:p>
          <a:p>
            <a:pPr marL="6350" lvl="1"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этики </a:t>
            </a:r>
            <a:r>
              <a:rPr lang="ru-RU" dirty="0"/>
              <a:t>и терминологии в отношении различных категорий </a:t>
            </a:r>
            <a:r>
              <a:rPr lang="ru-RU" dirty="0" err="1" smtClean="0"/>
              <a:t>ЖсОП</a:t>
            </a:r>
            <a:r>
              <a:rPr lang="ru-RU" dirty="0" smtClean="0"/>
              <a:t>;</a:t>
            </a:r>
          </a:p>
          <a:p>
            <a:pPr marL="6350" lvl="1"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вовлечение рекрутинговых </a:t>
            </a:r>
            <a:r>
              <a:rPr lang="ru-RU" dirty="0" err="1" smtClean="0"/>
              <a:t>агенств</a:t>
            </a:r>
            <a:r>
              <a:rPr lang="ru-RU" dirty="0" smtClean="0"/>
              <a:t> и </a:t>
            </a:r>
            <a:r>
              <a:rPr lang="ru-RU" dirty="0" err="1" smtClean="0"/>
              <a:t>интернет-ресурсов</a:t>
            </a:r>
            <a:r>
              <a:rPr lang="ru-RU" dirty="0" smtClean="0"/>
              <a:t> по интеграции </a:t>
            </a:r>
            <a:r>
              <a:rPr lang="ru-RU" dirty="0" err="1" smtClean="0"/>
              <a:t>ЖсОП</a:t>
            </a:r>
            <a:r>
              <a:rPr lang="ru-RU" dirty="0" smtClean="0"/>
              <a:t> в систему поиска соискателей и работодателей;</a:t>
            </a:r>
          </a:p>
          <a:p>
            <a:pPr marL="6350" lvl="1"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учреждение премии лучшему работодателю в области трудоустройства </a:t>
            </a:r>
            <a:r>
              <a:rPr lang="ru-RU" dirty="0" err="1" smtClean="0"/>
              <a:t>ЖсОП</a:t>
            </a:r>
            <a:r>
              <a:rPr lang="ru-RU" dirty="0" smtClean="0"/>
              <a:t>.</a:t>
            </a:r>
            <a:endParaRPr lang="ru-RU" dirty="0"/>
          </a:p>
          <a:p>
            <a:pPr marL="0" lvl="2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Autofit/>
          </a:bodyPr>
          <a:lstStyle/>
          <a:p>
            <a:pPr lvl="0"/>
            <a:r>
              <a:rPr lang="ru-RU" sz="3900" dirty="0" smtClean="0"/>
              <a:t>Деятельность по проекту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09753697"/>
              </p:ext>
            </p:extLst>
          </p:nvPr>
        </p:nvGraphicFramePr>
        <p:xfrm>
          <a:off x="1835696" y="908720"/>
          <a:ext cx="669674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619672" y="1988840"/>
            <a:ext cx="7128792" cy="460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lvl="0" algn="ctr"/>
            <a:r>
              <a:rPr lang="ru-RU" b="1" dirty="0"/>
              <a:t>С</a:t>
            </a:r>
            <a:r>
              <a:rPr lang="ru-RU" b="1" dirty="0" smtClean="0"/>
              <a:t>оздание </a:t>
            </a:r>
            <a:r>
              <a:rPr lang="ru-RU" b="1" dirty="0"/>
              <a:t>диалоговой </a:t>
            </a:r>
            <a:r>
              <a:rPr lang="ru-RU" b="1" dirty="0" smtClean="0"/>
              <a:t>площадки с предпринимателями </a:t>
            </a:r>
            <a:r>
              <a:rPr lang="ru-RU" b="1" dirty="0"/>
              <a:t>и </a:t>
            </a:r>
            <a:r>
              <a:rPr lang="ru-RU" b="1" dirty="0" smtClean="0"/>
              <a:t>потенциальными работодателями </a:t>
            </a:r>
            <a:r>
              <a:rPr lang="ru-RU" b="1" dirty="0"/>
              <a:t>и </a:t>
            </a:r>
            <a:r>
              <a:rPr lang="ru-RU" b="1" dirty="0" smtClean="0"/>
              <a:t>проведение </a:t>
            </a:r>
            <a:r>
              <a:rPr lang="ru-RU" b="1" dirty="0"/>
              <a:t>информационных мероприятий по преодолению негативных стереотипов общества в отношении </a:t>
            </a:r>
            <a:r>
              <a:rPr lang="ru-RU" b="1" dirty="0" err="1"/>
              <a:t>Ж</a:t>
            </a:r>
            <a:r>
              <a:rPr lang="ru-RU" b="1" dirty="0" err="1" smtClean="0"/>
              <a:t>сОП</a:t>
            </a:r>
            <a:r>
              <a:rPr lang="ru-RU" b="1" dirty="0" smtClean="0"/>
              <a:t> и </a:t>
            </a:r>
            <a:r>
              <a:rPr lang="ru-RU" b="1" dirty="0"/>
              <a:t>их </a:t>
            </a:r>
            <a:r>
              <a:rPr lang="ru-RU" b="1" dirty="0" smtClean="0"/>
              <a:t>трудоустройства:</a:t>
            </a:r>
          </a:p>
          <a:p>
            <a:pPr marL="0" lvl="2">
              <a:buFont typeface="Arial" pitchFamily="34" charset="0"/>
              <a:buChar char="•"/>
            </a:pPr>
            <a:r>
              <a:rPr lang="ru-RU" dirty="0" smtClean="0"/>
              <a:t> ток-шоу </a:t>
            </a:r>
            <a:r>
              <a:rPr lang="ru-RU" dirty="0"/>
              <a:t>на тему преодоления стереотипов и предубеждений в отношении инвалидности на одном из телевизионных каналов </a:t>
            </a:r>
            <a:r>
              <a:rPr lang="ru-RU" dirty="0" smtClean="0"/>
              <a:t>.</a:t>
            </a:r>
          </a:p>
          <a:p>
            <a:pPr marL="0" lvl="2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dirty="0"/>
              <a:t>размещение не менее 3 статей в газетных изданиях и </a:t>
            </a:r>
            <a:r>
              <a:rPr lang="ru-RU" dirty="0" err="1"/>
              <a:t>интернет-ресурсах</a:t>
            </a:r>
            <a:r>
              <a:rPr lang="ru-RU" dirty="0"/>
              <a:t> с историями успеха о трудоустройстве и предпринимательстве ЛсОП;</a:t>
            </a:r>
          </a:p>
          <a:p>
            <a:pPr marL="0" lvl="2">
              <a:buFont typeface="Arial" pitchFamily="34" charset="0"/>
              <a:buChar char="•"/>
            </a:pPr>
            <a:r>
              <a:rPr lang="ru-RU" dirty="0"/>
              <a:t>5 видеороликов на тему «Я могу!» для </a:t>
            </a:r>
            <a:r>
              <a:rPr lang="ru-RU" dirty="0" err="1"/>
              <a:t>медиа-каналов</a:t>
            </a:r>
            <a:r>
              <a:rPr lang="ru-RU" dirty="0"/>
              <a:t> – сайтов, </a:t>
            </a:r>
            <a:r>
              <a:rPr lang="ru-RU" dirty="0" err="1"/>
              <a:t>интернет-ресурсов</a:t>
            </a:r>
            <a:r>
              <a:rPr lang="ru-RU" dirty="0"/>
              <a:t>;</a:t>
            </a:r>
          </a:p>
          <a:p>
            <a:pPr marL="0" lvl="2">
              <a:buFont typeface="Arial" pitchFamily="34" charset="0"/>
              <a:buChar char="•"/>
            </a:pPr>
            <a:r>
              <a:rPr lang="ru-RU" dirty="0"/>
              <a:t> не менее 3 пресс-туров по итогам реализации Проекта по местам трудоустроенных участниц, в том числе тех, кто организовал свой бизнес.</a:t>
            </a:r>
          </a:p>
          <a:p>
            <a:pPr marL="0" lvl="2">
              <a:buFont typeface="Arial" pitchFamily="34" charset="0"/>
              <a:buChar char="•"/>
            </a:pPr>
            <a:endParaRPr lang="ru-RU" sz="1600" dirty="0" smtClean="0"/>
          </a:p>
          <a:p>
            <a:pPr marL="0" lvl="2">
              <a:buFont typeface="Arial" pitchFamily="34" charset="0"/>
              <a:buChar char="•"/>
            </a:pPr>
            <a:endParaRPr lang="ru-RU" sz="1600" dirty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endParaRPr lang="ru-RU" dirty="0" smtClean="0"/>
          </a:p>
          <a:p>
            <a:pPr marL="82296" indent="0" algn="ctr">
              <a:buNone/>
            </a:pPr>
            <a:endParaRPr lang="ru-RU" dirty="0"/>
          </a:p>
          <a:p>
            <a:pPr marL="82296" indent="0" algn="ctr">
              <a:buNone/>
            </a:pPr>
            <a:r>
              <a:rPr lang="ru-RU" sz="3600" dirty="0" smtClean="0"/>
              <a:t>Спасибо за </a:t>
            </a:r>
            <a:r>
              <a:rPr lang="ru-RU" sz="3600" dirty="0" smtClean="0"/>
              <a:t>внимание!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 algn="ctr">
              <a:buNone/>
            </a:pPr>
            <a:r>
              <a:rPr lang="en-US" dirty="0" smtClean="0"/>
              <a:t>www.shyrak.kz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16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6632"/>
            <a:ext cx="7406640" cy="18002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3200" dirty="0"/>
              <a:t>Общественное объединение </a:t>
            </a:r>
            <a:br>
              <a:rPr lang="ru-RU" sz="3200" dirty="0"/>
            </a:br>
            <a:r>
              <a:rPr lang="ru-RU" sz="3200" dirty="0"/>
              <a:t>«Ассоциация женщин с инвалидностью «ШЫРАК»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7908" y="2276872"/>
            <a:ext cx="7406640" cy="4200872"/>
          </a:xfrm>
        </p:spPr>
        <p:txBody>
          <a:bodyPr>
            <a:normAutofit/>
          </a:bodyPr>
          <a:lstStyle/>
          <a:p>
            <a:pPr marL="484632" indent="-457200">
              <a:buFont typeface="Arial" pitchFamily="34" charset="0"/>
              <a:buChar char="•"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Миссия: Защита прав и интересов женщин с особыми потребностями, содействие созданию общества равных возможностей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Программы:</a:t>
            </a:r>
          </a:p>
          <a:p>
            <a:pPr marL="808038" indent="-355600">
              <a:buFont typeface="Wingdings" pitchFamily="2" charset="2"/>
              <a:buChar char="Ø"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лидерства среди женщин с особыми </a:t>
            </a:r>
            <a:r>
              <a:rPr lang="ru-RU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потребностями</a:t>
            </a:r>
            <a:endParaRPr lang="ru-RU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8038" indent="-355600">
              <a:buFont typeface="Wingdings" pitchFamily="2" charset="2"/>
              <a:buChar char="Ø"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стажировок</a:t>
            </a:r>
            <a:endParaRPr lang="ru-RU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8038" indent="-355600">
              <a:buFont typeface="Wingdings" pitchFamily="2" charset="2"/>
              <a:buChar char="Ø"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Содействие трудоустройству женщин с особыми </a:t>
            </a:r>
            <a:r>
              <a:rPr lang="ru-RU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потребностями</a:t>
            </a:r>
            <a:endParaRPr lang="ru-RU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Данные по женщинам с особыми потребностями</a:t>
            </a:r>
            <a:br>
              <a:rPr lang="ru-RU" sz="3200" dirty="0"/>
            </a:br>
            <a:r>
              <a:rPr lang="ru-RU" sz="3200" dirty="0"/>
              <a:t>в </a:t>
            </a:r>
            <a:r>
              <a:rPr lang="ru-RU" sz="3200" dirty="0" smtClean="0"/>
              <a:t>Республике Казахстан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916832"/>
            <a:ext cx="7498080" cy="3467472"/>
          </a:xfrm>
        </p:spPr>
        <p:txBody>
          <a:bodyPr>
            <a:normAutofit/>
          </a:bodyPr>
          <a:lstStyle/>
          <a:p>
            <a:r>
              <a:rPr lang="ru-RU" sz="2500" dirty="0">
                <a:latin typeface="Arial" pitchFamily="34" charset="0"/>
                <a:cs typeface="Arial" pitchFamily="34" charset="0"/>
              </a:rPr>
              <a:t>В Республике Казахстан 700 000 людей с особыми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потребностями</a:t>
            </a:r>
            <a:endParaRPr lang="ru-RU" sz="2500" dirty="0">
              <a:latin typeface="Arial" pitchFamily="34" charset="0"/>
              <a:cs typeface="Arial" pitchFamily="34" charset="0"/>
            </a:endParaRPr>
          </a:p>
          <a:p>
            <a:r>
              <a:rPr lang="ru-RU" sz="2500" dirty="0">
                <a:latin typeface="Arial" pitchFamily="34" charset="0"/>
                <a:cs typeface="Arial" pitchFamily="34" charset="0"/>
              </a:rPr>
              <a:t>Из них: 50 % - женщины и девочки с особыми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потребностями</a:t>
            </a:r>
            <a:endParaRPr lang="ru-RU" sz="2500" dirty="0">
              <a:latin typeface="Arial" pitchFamily="34" charset="0"/>
              <a:cs typeface="Arial" pitchFamily="34" charset="0"/>
            </a:endParaRPr>
          </a:p>
          <a:p>
            <a:r>
              <a:rPr lang="ru-RU" sz="2500" dirty="0">
                <a:latin typeface="Arial" pitchFamily="34" charset="0"/>
                <a:cs typeface="Arial" pitchFamily="34" charset="0"/>
              </a:rPr>
              <a:t>Женщины с особыми потребностями испытывают двойную дискриминацию как по признаку пола, так и по инвалидности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0629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cs typeface="Arial" pitchFamily="34" charset="0"/>
              </a:rPr>
              <a:t>«Изучение и оценка наличия условий и ниш потенциального трудоустройства и предпринимательства для женщин с инвалидностью в Казахстане», 2015 г.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564904"/>
            <a:ext cx="7674056" cy="3683496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Заказчик: ОО «Ассоциация женщин с инвалидностью «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Шырак</a:t>
            </a:r>
            <a:r>
              <a:rPr lang="ru-RU" dirty="0">
                <a:latin typeface="Arial" pitchFamily="34" charset="0"/>
                <a:cs typeface="Arial" pitchFamily="34" charset="0"/>
              </a:rPr>
              <a:t> при поддержке АО «Даму»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Исполнитель: Центр Изучения Общественного Мнения (ЦИОМ)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География: гг. Астана, Алматы, 14 регионов РК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Респонденты: женщины с особыми потребностями (300), экспертное сообщество (20), потенциальные работодатели (75)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0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Пилотный</a:t>
            </a:r>
            <a:r>
              <a:rPr lang="ru-RU" dirty="0" smtClean="0"/>
              <a:t>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ru-RU" sz="3000" dirty="0" smtClean="0">
                <a:latin typeface="Arial" pitchFamily="34" charset="0"/>
                <a:cs typeface="Arial" pitchFamily="34" charset="0"/>
              </a:rPr>
              <a:t> «О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казание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комплексной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поддержки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женщинам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с особыми потребностями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целью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их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подготовки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к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ведению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предпринимательской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или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трудоустройства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0" indent="0"/>
            <a:r>
              <a:rPr lang="ru-RU" sz="3000" dirty="0" smtClean="0">
                <a:latin typeface="Arial" pitchFamily="34" charset="0"/>
                <a:cs typeface="Arial" pitchFamily="34" charset="0"/>
              </a:rPr>
              <a:t> Финансирование: АО «Фонд развития предпринимательства «Даму» (2016 г.)</a:t>
            </a:r>
          </a:p>
          <a:p>
            <a:pPr marL="0" indent="0"/>
            <a:r>
              <a:rPr lang="ru-RU" sz="3000" dirty="0" smtClean="0">
                <a:latin typeface="Arial" pitchFamily="34" charset="0"/>
                <a:cs typeface="Arial" pitchFamily="34" charset="0"/>
              </a:rPr>
              <a:t> Фокусная группа: женщины с особыми потребностями</a:t>
            </a:r>
          </a:p>
          <a:p>
            <a:pPr marL="0" indent="0"/>
            <a:r>
              <a:rPr lang="ru-RU" sz="3000" dirty="0" smtClean="0">
                <a:latin typeface="Arial" pitchFamily="34" charset="0"/>
                <a:cs typeface="Arial" pitchFamily="34" charset="0"/>
              </a:rPr>
              <a:t> География: 16 регионов РК</a:t>
            </a:r>
          </a:p>
          <a:p>
            <a:pPr marL="0" indent="0"/>
            <a:r>
              <a:rPr lang="ru-RU" sz="3000" dirty="0" smtClean="0">
                <a:latin typeface="Arial" pitchFamily="34" charset="0"/>
                <a:cs typeface="Arial" pitchFamily="34" charset="0"/>
              </a:rPr>
              <a:t> Разработан по результатам исследования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неэффективного трудоустройства и занятости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76717784"/>
              </p:ext>
            </p:extLst>
          </p:nvPr>
        </p:nvGraphicFramePr>
        <p:xfrm>
          <a:off x="1907704" y="1628800"/>
          <a:ext cx="66967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На что нацелен проект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83034965"/>
              </p:ext>
            </p:extLst>
          </p:nvPr>
        </p:nvGraphicFramePr>
        <p:xfrm>
          <a:off x="1907704" y="1628800"/>
          <a:ext cx="66967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5"/>
          <p:cNvSpPr/>
          <p:nvPr/>
        </p:nvSpPr>
        <p:spPr>
          <a:xfrm rot="1077379">
            <a:off x="3531595" y="1431897"/>
            <a:ext cx="648072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077379">
            <a:off x="1875412" y="2512017"/>
            <a:ext cx="648072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77379">
            <a:off x="1875411" y="4456232"/>
            <a:ext cx="648072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077379">
            <a:off x="3459587" y="5608360"/>
            <a:ext cx="648072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гнутая вниз стрелка 10"/>
          <p:cNvSpPr/>
          <p:nvPr/>
        </p:nvSpPr>
        <p:spPr>
          <a:xfrm rot="17759772">
            <a:off x="6227507" y="4612650"/>
            <a:ext cx="2808312" cy="792088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Особые подходы </a:t>
            </a:r>
            <a:r>
              <a:rPr lang="ru-RU" dirty="0" err="1" smtClean="0"/>
              <a:t>пилотного</a:t>
            </a:r>
            <a:r>
              <a:rPr lang="ru-RU" dirty="0" smtClean="0"/>
              <a:t>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8006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Внедрение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инновационных методов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обеспечении занятости лиц с особыми потребностями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Вовлечение работодателей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толерантной среды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Создание условий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транзитного периода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900" dirty="0" smtClean="0"/>
              <a:t>Деятельность по проекту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26033252"/>
              </p:ext>
            </p:extLst>
          </p:nvPr>
        </p:nvGraphicFramePr>
        <p:xfrm>
          <a:off x="1907704" y="1628800"/>
          <a:ext cx="66967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619672" y="2636912"/>
            <a:ext cx="7128792" cy="37444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Обучающий курс </a:t>
            </a:r>
            <a:r>
              <a:rPr lang="ru-RU" b="1" dirty="0"/>
              <a:t>для женщин с </a:t>
            </a:r>
            <a:r>
              <a:rPr lang="ru-RU" b="1" dirty="0" smtClean="0"/>
              <a:t>особыми потребностями с </a:t>
            </a:r>
            <a:r>
              <a:rPr lang="ru-RU" b="1" dirty="0"/>
              <a:t>целью преодоления внутренних барьеров и развития лидерских </a:t>
            </a:r>
            <a:r>
              <a:rPr lang="ru-RU" b="1" dirty="0" smtClean="0"/>
              <a:t>качеств и создание транзитного периода:</a:t>
            </a:r>
          </a:p>
          <a:p>
            <a:pPr marL="0" lvl="2">
              <a:buFont typeface="Arial" pitchFamily="34" charset="0"/>
              <a:buChar char="•"/>
            </a:pPr>
            <a:r>
              <a:rPr lang="ru-RU" dirty="0" smtClean="0"/>
              <a:t> Курсы по повышению </a:t>
            </a:r>
            <a:r>
              <a:rPr lang="ru-RU" dirty="0"/>
              <a:t>уверенности в себе, преодоление самоизоляции и </a:t>
            </a:r>
            <a:r>
              <a:rPr lang="ru-RU" dirty="0" smtClean="0"/>
              <a:t>иждивенчества; лидерства, эффективной коммуникации; обучение устойчивости </a:t>
            </a:r>
            <a:r>
              <a:rPr lang="ru-RU" dirty="0"/>
              <a:t>к стрессам при ведении предпринимательской </a:t>
            </a:r>
            <a:r>
              <a:rPr lang="ru-RU" dirty="0" smtClean="0"/>
              <a:t>деятельности.</a:t>
            </a:r>
          </a:p>
          <a:p>
            <a:pPr marL="0" lvl="2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dirty="0" smtClean="0"/>
              <a:t>создание системы </a:t>
            </a:r>
            <a:r>
              <a:rPr lang="ru-RU" dirty="0" err="1" smtClean="0"/>
              <a:t>бизнес-коучинга</a:t>
            </a:r>
            <a:r>
              <a:rPr lang="ru-RU" dirty="0" smtClean="0"/>
              <a:t> , организации стажировок на рабочих местах и оказание консультационных услуг </a:t>
            </a:r>
          </a:p>
          <a:p>
            <a:pPr marL="0" lvl="2">
              <a:buFont typeface="Arial" pitchFamily="34" charset="0"/>
              <a:buChar char="•"/>
            </a:pPr>
            <a:endParaRPr lang="ru-RU" sz="1600" dirty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981</TotalTime>
  <Words>728</Words>
  <Application>Microsoft Office PowerPoint</Application>
  <PresentationFormat>Экран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Corbel</vt:lpstr>
      <vt:lpstr>Gill Sans MT</vt:lpstr>
      <vt:lpstr>Verdana</vt:lpstr>
      <vt:lpstr>Wingdings</vt:lpstr>
      <vt:lpstr>Wingdings 2</vt:lpstr>
      <vt:lpstr>Солнцестояние</vt:lpstr>
      <vt:lpstr>"Развитие предпринимательских навыков женщин с инвалидностью"</vt:lpstr>
      <vt:lpstr>Общественное объединение  «Ассоциация женщин с инвалидностью «ШЫРАК»</vt:lpstr>
      <vt:lpstr>Данные по женщинам с особыми потребностями в Республике Казахстан</vt:lpstr>
      <vt:lpstr>«Изучение и оценка наличия условий и ниш потенциального трудоустройства и предпринимательства для женщин с инвалидностью в Казахстане», 2015 г. </vt:lpstr>
      <vt:lpstr>Пилотный проект</vt:lpstr>
      <vt:lpstr>Причины неэффективного трудоустройства и занятости</vt:lpstr>
      <vt:lpstr>На что нацелен проект</vt:lpstr>
      <vt:lpstr>Особые подходы пилотного проекта </vt:lpstr>
      <vt:lpstr>Деятельность по проекту</vt:lpstr>
      <vt:lpstr>Деятельность по проекту</vt:lpstr>
      <vt:lpstr>Деятельность по проекту</vt:lpstr>
      <vt:lpstr>Деятельность по проекту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"Развитие предпринимательских навыков женщин  с инвалидностью"</dc:title>
  <dc:creator>Lenovo</dc:creator>
  <cp:lastModifiedBy>User</cp:lastModifiedBy>
  <cp:revision>40</cp:revision>
  <dcterms:created xsi:type="dcterms:W3CDTF">2016-08-18T05:45:27Z</dcterms:created>
  <dcterms:modified xsi:type="dcterms:W3CDTF">2016-11-07T03:49:56Z</dcterms:modified>
</cp:coreProperties>
</file>